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113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92.xml" ContentType="application/vnd.openxmlformats-officedocument.presentationml.slide+xml"/>
  <Override PartName="/ppt/slides/slide105.xml" ContentType="application/vnd.openxmlformats-officedocument.presentationml.slide+xml"/>
  <Override PartName="/ppt/slides/slide91.xml" ContentType="application/vnd.openxmlformats-officedocument.presentationml.slide+xml"/>
  <Override PartName="/ppt/slides/slide101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100.xml" ContentType="application/vnd.openxmlformats-officedocument.presentationml.slide+xml"/>
  <Override PartName="/ppt/slides/slide90.xml" ContentType="application/vnd.openxmlformats-officedocument.presentationml.slide+xml"/>
  <Override PartName="/ppt/slides/slide106.xml" ContentType="application/vnd.openxmlformats-officedocument.presentationml.slide+xml"/>
  <Override PartName="/ppt/slides/slide89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09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108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9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32"/>
  </p:notesMasterIdLst>
  <p:handoutMasterIdLst>
    <p:handoutMasterId r:id="rId133"/>
  </p:handoutMasterIdLst>
  <p:sldIdLst>
    <p:sldId id="256" r:id="rId2"/>
    <p:sldId id="264" r:id="rId3"/>
    <p:sldId id="257" r:id="rId4"/>
    <p:sldId id="258" r:id="rId5"/>
    <p:sldId id="260" r:id="rId6"/>
    <p:sldId id="259" r:id="rId7"/>
    <p:sldId id="401" r:id="rId8"/>
    <p:sldId id="405" r:id="rId9"/>
    <p:sldId id="261" r:id="rId10"/>
    <p:sldId id="408" r:id="rId11"/>
    <p:sldId id="410" r:id="rId12"/>
    <p:sldId id="402" r:id="rId13"/>
    <p:sldId id="403" r:id="rId14"/>
    <p:sldId id="473" r:id="rId15"/>
    <p:sldId id="368" r:id="rId16"/>
    <p:sldId id="263" r:id="rId17"/>
    <p:sldId id="387" r:id="rId18"/>
    <p:sldId id="413" r:id="rId19"/>
    <p:sldId id="415" r:id="rId20"/>
    <p:sldId id="265" r:id="rId21"/>
    <p:sldId id="396" r:id="rId22"/>
    <p:sldId id="469" r:id="rId23"/>
    <p:sldId id="417" r:id="rId24"/>
    <p:sldId id="476" r:id="rId25"/>
    <p:sldId id="477" r:id="rId26"/>
    <p:sldId id="389" r:id="rId27"/>
    <p:sldId id="501" r:id="rId28"/>
    <p:sldId id="421" r:id="rId29"/>
    <p:sldId id="500" r:id="rId30"/>
    <p:sldId id="479" r:id="rId31"/>
    <p:sldId id="480" r:id="rId32"/>
    <p:sldId id="418" r:id="rId33"/>
    <p:sldId id="484" r:id="rId34"/>
    <p:sldId id="420" r:id="rId35"/>
    <p:sldId id="397" r:id="rId36"/>
    <p:sldId id="481" r:id="rId37"/>
    <p:sldId id="395" r:id="rId38"/>
    <p:sldId id="398" r:id="rId39"/>
    <p:sldId id="482" r:id="rId40"/>
    <p:sldId id="382" r:id="rId41"/>
    <p:sldId id="400" r:id="rId42"/>
    <p:sldId id="399" r:id="rId43"/>
    <p:sldId id="424" r:id="rId44"/>
    <p:sldId id="423" r:id="rId45"/>
    <p:sldId id="422" r:id="rId46"/>
    <p:sldId id="425" r:id="rId47"/>
    <p:sldId id="373" r:id="rId48"/>
    <p:sldId id="365" r:id="rId49"/>
    <p:sldId id="367" r:id="rId50"/>
    <p:sldId id="503" r:id="rId51"/>
    <p:sldId id="504" r:id="rId52"/>
    <p:sldId id="505" r:id="rId53"/>
    <p:sldId id="361" r:id="rId54"/>
    <p:sldId id="364" r:id="rId55"/>
    <p:sldId id="426" r:id="rId56"/>
    <p:sldId id="268" r:id="rId57"/>
    <p:sldId id="267" r:id="rId58"/>
    <p:sldId id="392" r:id="rId59"/>
    <p:sldId id="343" r:id="rId60"/>
    <p:sldId id="427" r:id="rId61"/>
    <p:sldId id="341" r:id="rId62"/>
    <p:sldId id="339" r:id="rId63"/>
    <p:sldId id="342" r:id="rId64"/>
    <p:sldId id="270" r:id="rId65"/>
    <p:sldId id="506" r:id="rId66"/>
    <p:sldId id="271" r:id="rId67"/>
    <p:sldId id="274" r:id="rId68"/>
    <p:sldId id="471" r:id="rId69"/>
    <p:sldId id="278" r:id="rId70"/>
    <p:sldId id="279" r:id="rId71"/>
    <p:sldId id="431" r:id="rId72"/>
    <p:sldId id="433" r:id="rId73"/>
    <p:sldId id="432" r:id="rId74"/>
    <p:sldId id="472" r:id="rId75"/>
    <p:sldId id="281" r:id="rId76"/>
    <p:sldId id="282" r:id="rId77"/>
    <p:sldId id="435" r:id="rId78"/>
    <p:sldId id="283" r:id="rId79"/>
    <p:sldId id="436" r:id="rId80"/>
    <p:sldId id="502" r:id="rId81"/>
    <p:sldId id="284" r:id="rId82"/>
    <p:sldId id="507" r:id="rId83"/>
    <p:sldId id="285" r:id="rId84"/>
    <p:sldId id="438" r:id="rId85"/>
    <p:sldId id="509" r:id="rId86"/>
    <p:sldId id="510" r:id="rId87"/>
    <p:sldId id="437" r:id="rId88"/>
    <p:sldId id="511" r:id="rId89"/>
    <p:sldId id="286" r:id="rId90"/>
    <p:sldId id="287" r:id="rId91"/>
    <p:sldId id="486" r:id="rId92"/>
    <p:sldId id="489" r:id="rId93"/>
    <p:sldId id="487" r:id="rId94"/>
    <p:sldId id="445" r:id="rId95"/>
    <p:sldId id="470" r:id="rId96"/>
    <p:sldId id="490" r:id="rId97"/>
    <p:sldId id="491" r:id="rId98"/>
    <p:sldId id="451" r:id="rId99"/>
    <p:sldId id="492" r:id="rId100"/>
    <p:sldId id="493" r:id="rId101"/>
    <p:sldId id="488" r:id="rId102"/>
    <p:sldId id="453" r:id="rId103"/>
    <p:sldId id="454" r:id="rId104"/>
    <p:sldId id="508" r:id="rId105"/>
    <p:sldId id="513" r:id="rId106"/>
    <p:sldId id="444" r:id="rId107"/>
    <p:sldId id="495" r:id="rId108"/>
    <p:sldId id="306" r:id="rId109"/>
    <p:sldId id="494" r:id="rId110"/>
    <p:sldId id="516" r:id="rId111"/>
    <p:sldId id="522" r:id="rId112"/>
    <p:sldId id="523" r:id="rId113"/>
    <p:sldId id="524" r:id="rId114"/>
    <p:sldId id="496" r:id="rId115"/>
    <p:sldId id="525" r:id="rId116"/>
    <p:sldId id="526" r:id="rId117"/>
    <p:sldId id="499" r:id="rId118"/>
    <p:sldId id="527" r:id="rId119"/>
    <p:sldId id="528" r:id="rId120"/>
    <p:sldId id="319" r:id="rId121"/>
    <p:sldId id="458" r:id="rId122"/>
    <p:sldId id="462" r:id="rId123"/>
    <p:sldId id="321" r:id="rId124"/>
    <p:sldId id="326" r:id="rId125"/>
    <p:sldId id="464" r:id="rId126"/>
    <p:sldId id="465" r:id="rId127"/>
    <p:sldId id="463" r:id="rId128"/>
    <p:sldId id="521" r:id="rId129"/>
    <p:sldId id="466" r:id="rId130"/>
    <p:sldId id="468" r:id="rId13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  <a:srgbClr val="000099"/>
    <a:srgbClr val="FFFF66"/>
    <a:srgbClr val="FFCC00"/>
    <a:srgbClr val="F7CA8D"/>
    <a:srgbClr val="FFD685"/>
    <a:srgbClr val="2D2DFF"/>
    <a:srgbClr val="3333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8" autoAdjust="0"/>
    <p:restoredTop sz="95659" autoAdjust="0"/>
  </p:normalViewPr>
  <p:slideViewPr>
    <p:cSldViewPr>
      <p:cViewPr>
        <p:scale>
          <a:sx n="100" d="100"/>
          <a:sy n="100" d="100"/>
        </p:scale>
        <p:origin x="-198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customXml" Target="../customXml/item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139" Type="http://schemas.openxmlformats.org/officeDocument/2006/relationships/customXml" Target="../customXml/item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10B5DD-AB47-46FF-B55E-0FD0C8CF5B00}" type="datetimeFigureOut">
              <a:rPr lang="nl-NL"/>
              <a:pPr>
                <a:defRPr/>
              </a:pPr>
              <a:t>25-2-2015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1E56B37-B4F4-4157-80AC-51AF3A84E6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195B420-40C0-4CB1-A854-71F44956227F}" type="datetimeFigureOut">
              <a:rPr lang="nl-NL"/>
              <a:pPr>
                <a:defRPr/>
              </a:pPr>
              <a:t>25-2-2015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0ED25E-EF9F-4C16-BE0C-1AB4B3DE2E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46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E5702-3B7C-4590-8572-3601F40D4E62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67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72ED-AB67-47CA-8DA3-EDCC1991C0A6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57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79DF6-E9AA-47D1-91AB-45CB74696718}" type="slidenum">
              <a:rPr lang="nl-NL" smtClean="0"/>
              <a:pPr/>
              <a:t>22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77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3B0688-FF12-4536-8858-DA422E895563}" type="slidenum">
              <a:rPr lang="nl-NL" smtClean="0"/>
              <a:pPr/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67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72ED-AB67-47CA-8DA3-EDCC1991C0A6}" type="slidenum">
              <a:rPr lang="nl-NL" smtClean="0"/>
              <a:pPr/>
              <a:t>24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67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72ED-AB67-47CA-8DA3-EDCC1991C0A6}" type="slidenum">
              <a:rPr lang="nl-NL" smtClean="0"/>
              <a:pPr/>
              <a:t>25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67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72ED-AB67-47CA-8DA3-EDCC1991C0A6}" type="slidenum">
              <a:rPr lang="nl-NL" smtClean="0"/>
              <a:pPr/>
              <a:t>30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167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72ED-AB67-47CA-8DA3-EDCC1991C0A6}" type="slidenum">
              <a:rPr lang="nl-NL" smtClean="0"/>
              <a:pPr/>
              <a:t>31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57749"/>
            <a:ext cx="4876800" cy="350838"/>
            <a:chOff x="2288" y="3060"/>
            <a:chExt cx="3072" cy="221"/>
          </a:xfrm>
          <a:solidFill>
            <a:srgbClr val="FF6600"/>
          </a:solidFill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60"/>
              <a:ext cx="2914" cy="22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60"/>
              <a:ext cx="164" cy="22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800"/>
            </a:p>
          </p:txBody>
        </p:sp>
      </p:grpSp>
      <p:sp>
        <p:nvSpPr>
          <p:cNvPr id="10" name="AutoShape 7"/>
          <p:cNvSpPr>
            <a:spLocks noChangeArrowheads="1"/>
          </p:cNvSpPr>
          <p:nvPr userDrawn="1"/>
        </p:nvSpPr>
        <p:spPr bwMode="auto">
          <a:xfrm flipH="1">
            <a:off x="3338513" y="4857750"/>
            <a:ext cx="311150" cy="350044"/>
          </a:xfrm>
          <a:prstGeom prst="flowChartDelay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l-NL" sz="1800"/>
          </a:p>
        </p:txBody>
      </p: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015"/>
          <a:stretch>
            <a:fillRect/>
          </a:stretch>
        </p:blipFill>
        <p:spPr bwMode="auto">
          <a:xfrm>
            <a:off x="3081338" y="5418138"/>
            <a:ext cx="2428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>
                <a:solidFill>
                  <a:srgbClr val="000099"/>
                </a:solidFill>
              </a:defRPr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0099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2984"/>
            <a:ext cx="8091518" cy="4943491"/>
          </a:xfrm>
        </p:spPr>
        <p:txBody>
          <a:bodyPr lIns="90000" tIns="18000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6750" y="6215063"/>
            <a:ext cx="857250" cy="48895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83A9756-EDCF-4156-B7E4-0C8D557A137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8715375" cy="6858000"/>
            <a:chOff x="0" y="0"/>
            <a:chExt cx="9705" cy="4320"/>
          </a:xfrm>
        </p:grpSpPr>
        <p:grpSp>
          <p:nvGrpSpPr>
            <p:cNvPr id="1741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1670" cy="4320"/>
              <a:chOff x="0" y="0"/>
              <a:chExt cx="1670" cy="4320"/>
            </a:xfrm>
          </p:grpSpPr>
          <p:sp>
            <p:nvSpPr>
              <p:cNvPr id="10445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875" cy="4320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nl-NL" sz="1800"/>
              </a:p>
            </p:txBody>
          </p:sp>
          <p:sp>
            <p:nvSpPr>
              <p:cNvPr id="10445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382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nl-NL" sz="1800"/>
              </a:p>
            </p:txBody>
          </p:sp>
        </p:grpSp>
        <p:grpSp>
          <p:nvGrpSpPr>
            <p:cNvPr id="17417" name="Group 6"/>
            <p:cNvGrpSpPr>
              <a:grpSpLocks/>
            </p:cNvGrpSpPr>
            <p:nvPr/>
          </p:nvGrpSpPr>
          <p:grpSpPr bwMode="auto">
            <a:xfrm>
              <a:off x="435" y="450"/>
              <a:ext cx="9270" cy="201"/>
              <a:chOff x="435" y="450"/>
              <a:chExt cx="9270" cy="201"/>
            </a:xfrm>
          </p:grpSpPr>
          <p:sp>
            <p:nvSpPr>
              <p:cNvPr id="104455" name="AutoShape 7"/>
              <p:cNvSpPr>
                <a:spLocks noChangeArrowheads="1"/>
              </p:cNvSpPr>
              <p:nvPr/>
            </p:nvSpPr>
            <p:spPr bwMode="auto">
              <a:xfrm>
                <a:off x="642" y="450"/>
                <a:ext cx="9063" cy="201"/>
              </a:xfrm>
              <a:prstGeom prst="roundRect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nl-NL" sz="1800"/>
              </a:p>
            </p:txBody>
          </p:sp>
          <p:sp>
            <p:nvSpPr>
              <p:cNvPr id="104456" name="AutoShape 8"/>
              <p:cNvSpPr>
                <a:spLocks noChangeArrowheads="1"/>
              </p:cNvSpPr>
              <p:nvPr/>
            </p:nvSpPr>
            <p:spPr bwMode="auto">
              <a:xfrm flipH="1">
                <a:off x="435" y="450"/>
                <a:ext cx="247" cy="201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nl-NL" sz="1800"/>
              </a:p>
            </p:txBody>
          </p:sp>
        </p:grpSp>
      </p:grpSp>
      <p:sp>
        <p:nvSpPr>
          <p:cNvPr id="1741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0"/>
            <a:ext cx="7215187" cy="7143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741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76930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215063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93A01A18-4553-467D-A9CB-999DC1A2B84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4" name="AutoShape 8"/>
          <p:cNvSpPr>
            <a:spLocks noChangeArrowheads="1"/>
          </p:cNvSpPr>
          <p:nvPr userDrawn="1"/>
        </p:nvSpPr>
        <p:spPr bwMode="auto">
          <a:xfrm>
            <a:off x="8715375" y="714375"/>
            <a:ext cx="214313" cy="319088"/>
          </a:xfrm>
          <a:prstGeom prst="flowChartDelay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l-NL" sz="1800"/>
          </a:p>
        </p:txBody>
      </p:sp>
      <p:pic>
        <p:nvPicPr>
          <p:cNvPr id="17415" name="Picture 1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015"/>
          <a:stretch>
            <a:fillRect/>
          </a:stretch>
        </p:blipFill>
        <p:spPr bwMode="auto">
          <a:xfrm>
            <a:off x="-555625" y="5607050"/>
            <a:ext cx="2170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WELKOM!</a:t>
            </a:r>
            <a:endParaRPr lang="nl-NL" dirty="0" smtClean="0"/>
          </a:p>
        </p:txBody>
      </p:sp>
      <p:sp>
        <p:nvSpPr>
          <p:cNvPr id="20483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nl-NL" sz="8800" dirty="0" smtClean="0"/>
              <a:t>Minibridge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7707AD58-5A00-4DC4-B8A9-E30492AF1D2F}" type="slidenum">
              <a:rPr lang="nl-NL" smtClean="0"/>
              <a:pPr/>
              <a:t>1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 meer kleuren spelen</a:t>
            </a:r>
          </a:p>
        </p:txBody>
      </p:sp>
      <p:sp>
        <p:nvSpPr>
          <p:cNvPr id="29699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nl-NL" dirty="0" smtClean="0"/>
              <a:t>De hoogste kaart in de </a:t>
            </a:r>
            <a:r>
              <a:rPr lang="nl-NL" b="1" dirty="0" smtClean="0"/>
              <a:t>uitgekomen kleur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wint de slag!</a:t>
            </a:r>
          </a:p>
          <a:p>
            <a:pPr>
              <a:spcBef>
                <a:spcPts val="1800"/>
              </a:spcBef>
            </a:pPr>
            <a:r>
              <a:rPr lang="nl-NL" dirty="0" smtClean="0"/>
              <a:t>Als een speler uitkomt in een slag</a:t>
            </a:r>
            <a:br>
              <a:rPr lang="nl-NL" dirty="0" smtClean="0"/>
            </a:br>
            <a:r>
              <a:rPr lang="nl-NL" dirty="0" smtClean="0"/>
              <a:t>spelen de andere spelers ook die kleur</a:t>
            </a:r>
          </a:p>
          <a:p>
            <a:pPr>
              <a:spcBef>
                <a:spcPts val="1800"/>
              </a:spcBef>
            </a:pPr>
            <a:r>
              <a:rPr lang="nl-NL" dirty="0" smtClean="0"/>
              <a:t>Heb je de gespeelde kleur niet, </a:t>
            </a:r>
            <a:br>
              <a:rPr lang="nl-NL" dirty="0" smtClean="0"/>
            </a:br>
            <a:r>
              <a:rPr lang="nl-NL" dirty="0" smtClean="0"/>
              <a:t>dan kun je de slag niet winnen!                                   Speel dan maar een lage kaart                      van een andere kleur.</a:t>
            </a:r>
          </a:p>
          <a:p>
            <a:endParaRPr lang="nl-NL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89163C-573B-4BA5-B634-0DB5AC4AF62E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1041494" y="1643077"/>
          <a:ext cx="2592287" cy="4062414"/>
        </p:xfrm>
        <a:graphic>
          <a:graphicData uri="http://schemas.openxmlformats.org/drawingml/2006/table">
            <a:tbl>
              <a:tblPr/>
              <a:tblGrid>
                <a:gridCol w="576064"/>
                <a:gridCol w="1442591"/>
                <a:gridCol w="57363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H43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B964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9875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A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A7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AHV8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HV8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7432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" name="Titel 6"/>
          <p:cNvSpPr>
            <a:spLocks noGrp="1"/>
          </p:cNvSpPr>
          <p:nvPr>
            <p:ph type="title"/>
          </p:nvPr>
        </p:nvSpPr>
        <p:spPr>
          <a:xfrm>
            <a:off x="1500188" y="0"/>
            <a:ext cx="7968356" cy="714375"/>
          </a:xfrm>
        </p:spPr>
        <p:txBody>
          <a:bodyPr/>
          <a:lstStyle/>
          <a:p>
            <a:r>
              <a:rPr lang="nl-NL" dirty="0" smtClean="0"/>
              <a:t>Liever een hoge troefkleur dan SA</a:t>
            </a:r>
          </a:p>
        </p:txBody>
      </p:sp>
      <p:sp>
        <p:nvSpPr>
          <p:cNvPr id="6149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7D9C03-61C8-4FE8-B13D-A94E95A0FF1C}" type="slidenum">
              <a:rPr lang="nl-NL" smtClean="0"/>
              <a:pPr/>
              <a:t>100</a:t>
            </a:fld>
            <a:endParaRPr lang="nl-NL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28794" y="3143248"/>
          <a:ext cx="809625" cy="914400"/>
        </p:xfrm>
        <a:graphic>
          <a:graphicData uri="http://schemas.openxmlformats.org/presentationml/2006/ole">
            <p:oleObj spid="_x0000_s202754" name="Bitmapafbeelding" r:id="rId3" imgW="2142857" imgH="2400635" progId="PBrush">
              <p:embed/>
            </p:oleObj>
          </a:graphicData>
        </a:graphic>
      </p:graphicFrame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384000" y="1098000"/>
            <a:ext cx="5760000" cy="1830934"/>
          </a:xfrm>
        </p:spPr>
        <p:txBody>
          <a:bodyPr/>
          <a:lstStyle/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9 slagen maken met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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= 140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9 slagen met SA = 150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10 slagen maken met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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= 170</a:t>
            </a:r>
            <a:endParaRPr lang="nl-NL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384000" y="4500570"/>
            <a:ext cx="57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None/>
              <a:tabLst>
                <a:tab pos="4305300" algn="l"/>
              </a:tabLst>
            </a:pPr>
            <a:r>
              <a:rPr lang="nl-NL" sz="2800" dirty="0" smtClean="0">
                <a:solidFill>
                  <a:srgbClr val="000099"/>
                </a:solidFill>
                <a:latin typeface="+mn-lt"/>
                <a:cs typeface="Times New Roman" pitchFamily="18" charset="0"/>
                <a:sym typeface="Symbol" pitchFamily="18" charset="2"/>
              </a:rPr>
              <a:t>Je kan 1 </a:t>
            </a:r>
            <a:r>
              <a:rPr lang="nl-NL" sz="2800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 </a:t>
            </a:r>
            <a:r>
              <a:rPr lang="nl-NL" sz="2800" dirty="0" smtClean="0">
                <a:solidFill>
                  <a:srgbClr val="000099"/>
                </a:solidFill>
                <a:latin typeface="+mn-lt"/>
                <a:cs typeface="Times New Roman" pitchFamily="18" charset="0"/>
                <a:sym typeface="Symbol" pitchFamily="18" charset="2"/>
              </a:rPr>
              <a:t>aftroeven met Zuid</a:t>
            </a:r>
            <a:endParaRPr lang="nl-NL" sz="2800" dirty="0" smtClean="0">
              <a:solidFill>
                <a:srgbClr val="000099"/>
              </a:solidFill>
              <a:latin typeface="+mn-lt"/>
              <a:cs typeface="Times New Roman" pitchFamily="18" charset="0"/>
            </a:endParaRPr>
          </a:p>
          <a:p>
            <a:pPr marL="361950"/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Je kan 1 </a:t>
            </a:r>
            <a:r>
              <a:rPr lang="nl-NL" sz="2800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aftroeven met Noord</a:t>
            </a:r>
          </a:p>
          <a:p>
            <a:pPr marL="361950" lvl="0"/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Je verliest </a:t>
            </a:r>
            <a:r>
              <a:rPr lang="nl-NL" sz="28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Aas, 1</a:t>
            </a:r>
            <a:r>
              <a:rPr lang="nl-NL" sz="2800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, </a:t>
            </a:r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nl-NL" sz="28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</a:t>
            </a:r>
          </a:p>
          <a:p>
            <a:pPr marL="361950"/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Je kan 9 slagen maken in SA.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384000" y="2928934"/>
            <a:ext cx="57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None/>
              <a:tabLst>
                <a:tab pos="4305300" algn="l"/>
              </a:tabLst>
            </a:pPr>
            <a:r>
              <a:rPr lang="nl-NL" sz="2800" dirty="0" smtClean="0">
                <a:solidFill>
                  <a:srgbClr val="000099"/>
                </a:solidFill>
              </a:rPr>
              <a:t>In dit spel maak je 10 slagen met</a:t>
            </a:r>
            <a:r>
              <a:rPr lang="nl-NL" sz="28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 </a:t>
            </a:r>
            <a:r>
              <a:rPr lang="nl-NL" sz="2800" dirty="0" smtClean="0">
                <a:solidFill>
                  <a:srgbClr val="000099"/>
                </a:solidFill>
                <a:sym typeface="Symbol" pitchFamily="18" charset="2"/>
              </a:rPr>
              <a:t>troef: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3367079" y="3355962"/>
            <a:ext cx="57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nl-NL" sz="2800" dirty="0" smtClean="0">
                <a:solidFill>
                  <a:srgbClr val="000099"/>
                </a:solidFill>
              </a:rPr>
              <a:t>              OW hebben 5</a:t>
            </a:r>
            <a:r>
              <a:rPr lang="nl-NL" sz="28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</a:t>
            </a:r>
            <a:r>
              <a:rPr lang="nl-NL" sz="2800" dirty="0" smtClean="0">
                <a:solidFill>
                  <a:srgbClr val="000099"/>
                </a:solidFill>
                <a:latin typeface="+mn-lt"/>
                <a:cs typeface="Times New Roman" pitchFamily="18" charset="0"/>
                <a:sym typeface="Symbol" pitchFamily="18" charset="2"/>
              </a:rPr>
              <a:t>, </a:t>
            </a:r>
            <a:r>
              <a:rPr lang="nl-NL" sz="2800" dirty="0" smtClean="0">
                <a:solidFill>
                  <a:srgbClr val="000099"/>
                </a:solidFill>
              </a:rPr>
              <a:t>je moet ongeveer 3x troeftrekken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Slim kiezen van de speelsoort</a:t>
            </a:r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mtClean="0"/>
              <a:pPr/>
              <a:t>101</a:t>
            </a:fld>
            <a:endParaRPr lang="nl-NL" smtClean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124744"/>
            <a:ext cx="8448708" cy="51845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 smtClean="0"/>
              <a:t>SA levert wel 10 punten extra op,</a:t>
            </a:r>
            <a:br>
              <a:rPr lang="nl-NL" dirty="0" smtClean="0"/>
            </a:br>
            <a:r>
              <a:rPr lang="nl-NL" dirty="0" smtClean="0"/>
              <a:t>maar betekent niet altijd de hoogste score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Lange kleuren leveren vaak extra slagen op.  </a:t>
            </a:r>
            <a:br>
              <a:rPr lang="nl-NL" dirty="0" smtClean="0"/>
            </a:br>
            <a:r>
              <a:rPr lang="nl-NL" dirty="0" smtClean="0"/>
              <a:t>Dat is met troefspelen dus ook het geval!</a:t>
            </a:r>
            <a:br>
              <a:rPr lang="nl-NL" dirty="0" smtClean="0"/>
            </a:br>
            <a:r>
              <a:rPr lang="nl-NL" dirty="0" smtClean="0"/>
              <a:t>Met de dummy samen dus 8 of meer kaarten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Met troef maak je soms meer slagen dan met SA. Dat komt omdat je ook nog  kan: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Daarom spelen we het liefst een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 of </a:t>
            </a:r>
            <a:r>
              <a:rPr lang="nl-NL" dirty="0" smtClean="0">
                <a:latin typeface="Verdana" pitchFamily="34" charset="0"/>
                <a:cs typeface="Times New Roman" pitchFamily="18" charset="0"/>
                <a:sym typeface="Symbol" pitchFamily="18" charset="2"/>
              </a:rPr>
              <a:t>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contract.</a:t>
            </a:r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6500826" y="41433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aftroeven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5CC53E-B959-4594-B1E6-5DDD2F79B9BA}" type="slidenum">
              <a:rPr lang="nl-NL" smtClean="0"/>
              <a:pPr/>
              <a:t>102</a:t>
            </a:fld>
            <a:endParaRPr lang="nl-NL" smtClean="0"/>
          </a:p>
        </p:txBody>
      </p:sp>
      <p:sp>
        <p:nvSpPr>
          <p:cNvPr id="10137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Welke speelsoort kies je?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000100" y="1571612"/>
          <a:ext cx="7858178" cy="3286147"/>
        </p:xfrm>
        <a:graphic>
          <a:graphicData uri="http://schemas.openxmlformats.org/drawingml/2006/table">
            <a:tbl>
              <a:tblPr/>
              <a:tblGrid>
                <a:gridCol w="1707860"/>
                <a:gridCol w="732352"/>
                <a:gridCol w="2110475"/>
                <a:gridCol w="1102497"/>
                <a:gridCol w="1102497"/>
                <a:gridCol w="1102497"/>
              </a:tblGrid>
              <a:tr h="64452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Samen 8 of </a:t>
                      </a:r>
                      <a:b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meer kaarten </a:t>
                      </a:r>
                      <a:b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één </a:t>
                      </a:r>
                      <a:r>
                        <a:rPr lang="nl-NL" sz="16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kleur?</a:t>
                      </a:r>
                      <a:endParaRPr lang="nl-NL" sz="16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nl-NL" sz="16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 SA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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</a:rPr>
                        <a:t>/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6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nl-NL" sz="16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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</a:rPr>
                        <a:t>/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6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4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</a:p>
                  </a:txBody>
                  <a:tcPr marL="16808" marR="1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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</a:rPr>
                        <a:t>/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 er een “lek” in </a:t>
                      </a:r>
                      <a:b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andere kleur?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 SA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 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</a:t>
                      </a:r>
                      <a:r>
                        <a:rPr lang="nl-NL" sz="16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</a:rPr>
                        <a:t>/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808" marR="16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3B87E3-E480-4BCD-8896-94ABF2247349}" type="slidenum">
              <a:rPr lang="nl-NL" smtClean="0"/>
              <a:pPr/>
              <a:t>103</a:t>
            </a:fld>
            <a:endParaRPr lang="nl-NL" smtClean="0"/>
          </a:p>
        </p:txBody>
      </p:sp>
      <p:sp>
        <p:nvSpPr>
          <p:cNvPr id="10240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Slim kiezen</a:t>
            </a:r>
          </a:p>
        </p:txBody>
      </p:sp>
      <p:sp>
        <p:nvSpPr>
          <p:cNvPr id="102404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dirty="0" smtClean="0"/>
              <a:t>Speel liever een </a:t>
            </a:r>
            <a:r>
              <a:rPr lang="nl-NL" u="sng" dirty="0" smtClean="0"/>
              <a:t>hoge</a:t>
            </a:r>
            <a:r>
              <a:rPr lang="nl-NL" dirty="0" smtClean="0"/>
              <a:t> kleur dan SA.</a:t>
            </a:r>
          </a:p>
          <a:p>
            <a:endParaRPr lang="nl-NL" dirty="0" smtClean="0"/>
          </a:p>
          <a:p>
            <a:r>
              <a:rPr lang="nl-NL" dirty="0" smtClean="0"/>
              <a:t>Aftroeven is makkelijker </a:t>
            </a:r>
            <a:br>
              <a:rPr lang="nl-NL" dirty="0" smtClean="0"/>
            </a:br>
            <a:r>
              <a:rPr lang="nl-NL" dirty="0" smtClean="0"/>
              <a:t>en levert vaak een extra slag op.</a:t>
            </a:r>
          </a:p>
          <a:p>
            <a:endParaRPr lang="nl-NL" dirty="0" smtClean="0"/>
          </a:p>
          <a:p>
            <a:r>
              <a:rPr lang="nl-NL" dirty="0" smtClean="0"/>
              <a:t>Speel liever SA dan een </a:t>
            </a:r>
            <a:r>
              <a:rPr lang="nl-NL" u="sng" dirty="0" smtClean="0"/>
              <a:t>lage</a:t>
            </a:r>
            <a:r>
              <a:rPr lang="nl-NL" dirty="0" smtClean="0"/>
              <a:t> kleur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</a:t>
            </a:r>
            <a:r>
              <a:rPr lang="nl-NL" b="1" dirty="0" smtClean="0"/>
              <a:t>Kijk of je geen LEK hebt!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104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Rekenvoorbeeld: vul verder in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4146720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4 – lage kleuren, hoge kleuren,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sans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atout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Spel:  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105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Rekenvoorbeeld: antwoorden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4146720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4 – lage kleuren, hoge kleuren,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sans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atout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Spel:  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+110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+140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+170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MANCHE</a:t>
            </a:r>
            <a:endParaRPr lang="nl-NL" dirty="0" smtClean="0"/>
          </a:p>
        </p:txBody>
      </p:sp>
      <p:sp>
        <p:nvSpPr>
          <p:cNvPr id="103427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punten scoren!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2984"/>
            <a:ext cx="8305800" cy="49434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 smtClean="0"/>
              <a:t>Soms heb je als paar al  zoveel plaatjespunten dat het een makkie is om veel slagen te halen.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Dat kan je bij het kiezen van de speelsoort al zien.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Soms scoor je al boven de 100 punten met de contractslagen.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En je krijgt ook nog 50 punten bij het halen van het contract.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Dat schiet lekker op met die  punten!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107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82DB97-3AF3-44D3-9191-C9A9FC4F15E7}" type="slidenum">
              <a:rPr lang="nl-NL" smtClean="0"/>
              <a:pPr/>
              <a:t>108</a:t>
            </a:fld>
            <a:endParaRPr lang="nl-NL" smtClean="0"/>
          </a:p>
        </p:txBody>
      </p:sp>
      <p:sp>
        <p:nvSpPr>
          <p:cNvPr id="819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Manche</a:t>
            </a:r>
          </a:p>
        </p:txBody>
      </p:sp>
      <p:sp>
        <p:nvSpPr>
          <p:cNvPr id="8198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305800" cy="4943475"/>
          </a:xfrm>
        </p:spPr>
        <p:txBody>
          <a:bodyPr/>
          <a:lstStyle/>
          <a:p>
            <a:r>
              <a:rPr lang="nl-NL" dirty="0" smtClean="0"/>
              <a:t>Voor een manche moet je zoveel slagen halen, dat je </a:t>
            </a:r>
            <a:r>
              <a:rPr lang="nl-NL" b="1" dirty="0" smtClean="0"/>
              <a:t>contractslagen</a:t>
            </a:r>
            <a:r>
              <a:rPr lang="nl-NL" dirty="0" smtClean="0"/>
              <a:t> alleen al 100 punten of meer scoren.</a:t>
            </a:r>
          </a:p>
          <a:p>
            <a:endParaRPr lang="nl-NL" dirty="0" smtClean="0"/>
          </a:p>
          <a:p>
            <a:r>
              <a:rPr lang="nl-NL" dirty="0" smtClean="0"/>
              <a:t>De leider kan extra premiepunten (300 i.p.v. 50) verdienen als hij </a:t>
            </a:r>
            <a:r>
              <a:rPr lang="nl-NL" b="1" dirty="0" smtClean="0"/>
              <a:t>een manche </a:t>
            </a:r>
            <a:r>
              <a:rPr lang="nl-NL" dirty="0" smtClean="0"/>
              <a:t>speelt en maakt.</a:t>
            </a:r>
          </a:p>
          <a:p>
            <a:endParaRPr lang="nl-NL" dirty="0" smtClean="0"/>
          </a:p>
          <a:p>
            <a:r>
              <a:rPr lang="nl-NL" dirty="0" smtClean="0"/>
              <a:t>Dat klinkt ingewikkeld!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Manche invuloefeningen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gaan een aantal scoreformulieren afmaken</a:t>
            </a:r>
          </a:p>
          <a:p>
            <a:endParaRPr lang="nl-NL" dirty="0" smtClean="0"/>
          </a:p>
          <a:p>
            <a:r>
              <a:rPr lang="nl-NL" dirty="0" smtClean="0"/>
              <a:t>Ze zijn al een heel stuk ingevuld</a:t>
            </a:r>
          </a:p>
          <a:p>
            <a:endParaRPr lang="nl-NL" dirty="0" smtClean="0"/>
          </a:p>
          <a:p>
            <a:r>
              <a:rPr lang="nl-NL" dirty="0" smtClean="0"/>
              <a:t>Als je ze afmaakt kom je er bijna vanzelf achter hoe de manche in elkaar zit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109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 meer kleuren spelen</a:t>
            </a:r>
          </a:p>
        </p:txBody>
      </p:sp>
      <p:sp>
        <p:nvSpPr>
          <p:cNvPr id="33795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tabLst>
                <a:tab pos="361950" algn="l"/>
              </a:tabLst>
              <a:defRPr/>
            </a:pPr>
            <a:r>
              <a:rPr lang="nl-NL" dirty="0" smtClean="0"/>
              <a:t>Als de 1e speler in de slag een ♠ kaart speelt,</a:t>
            </a:r>
            <a:br>
              <a:rPr lang="nl-NL" dirty="0" smtClean="0"/>
            </a:br>
            <a:r>
              <a:rPr lang="nl-NL" dirty="0" smtClean="0"/>
              <a:t>moeten de andere spelers ook ♠ spelen </a:t>
            </a:r>
            <a:br>
              <a:rPr lang="nl-NL" dirty="0" smtClean="0"/>
            </a:br>
            <a:r>
              <a:rPr lang="nl-NL" dirty="0" smtClean="0"/>
              <a:t>als ze die nog hebben. </a:t>
            </a:r>
            <a:br>
              <a:rPr lang="nl-NL" dirty="0" smtClean="0"/>
            </a:br>
            <a:r>
              <a:rPr lang="nl-NL" dirty="0" smtClean="0"/>
              <a:t>Ook als ze de slag gaan verliezen.</a:t>
            </a:r>
            <a:br>
              <a:rPr lang="nl-NL" dirty="0" smtClean="0"/>
            </a:br>
            <a:r>
              <a:rPr lang="nl-NL" b="1" dirty="0" smtClean="0"/>
              <a:t>Dat heet kleur bekennen.</a:t>
            </a:r>
          </a:p>
          <a:p>
            <a:pPr>
              <a:defRPr/>
            </a:pPr>
            <a:endParaRPr lang="nl-NL" b="1" dirty="0" smtClean="0"/>
          </a:p>
          <a:p>
            <a:pPr>
              <a:defRPr/>
            </a:pPr>
            <a:r>
              <a:rPr lang="nl-NL" dirty="0" smtClean="0"/>
              <a:t>Je mag dus niet zelf kiezen welke kleur je bijspeelt. </a:t>
            </a:r>
            <a:r>
              <a:rPr lang="nl-NL" b="1" dirty="0" smtClean="0"/>
              <a:t>Kleur bekennen moet!</a:t>
            </a:r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265734-C434-4177-8E19-2ECB7AD1A71F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110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1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214422"/>
          <a:ext cx="7858182" cy="5480124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itel 5"/>
          <p:cNvSpPr txBox="1">
            <a:spLocks/>
          </p:cNvSpPr>
          <p:nvPr/>
        </p:nvSpPr>
        <p:spPr bwMode="auto">
          <a:xfrm>
            <a:off x="1525566" y="642923"/>
            <a:ext cx="7618434" cy="42862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 de groene kolommen</a:t>
            </a:r>
            <a:r>
              <a:rPr kumimoji="0" lang="nl-NL" sz="1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en omcirkel de scores van 100 of meer</a:t>
            </a: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111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1 (nakijken)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214422"/>
          <a:ext cx="7858182" cy="5480124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112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2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214422"/>
          <a:ext cx="7858182" cy="4813422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– slagen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maken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itel 5"/>
          <p:cNvSpPr txBox="1">
            <a:spLocks/>
          </p:cNvSpPr>
          <p:nvPr/>
        </p:nvSpPr>
        <p:spPr bwMode="auto">
          <a:xfrm>
            <a:off x="1525566" y="642923"/>
            <a:ext cx="7618434" cy="42862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 in en omcirkel het aantal contractslagen</a:t>
            </a:r>
            <a:r>
              <a:rPr kumimoji="0" lang="nl-NL" sz="1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 </a:t>
            </a:r>
            <a:r>
              <a:rPr kumimoji="0" lang="nl-NL" sz="1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scores van 100 of meer</a:t>
            </a: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113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2 (nakijken)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214422"/>
          <a:ext cx="7858182" cy="4813422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Invuloefening 3: Manche kiezen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114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142984"/>
            <a:ext cx="8305800" cy="4943491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Zo meteen gaan we invuloefening 3 doen.</a:t>
            </a:r>
          </a:p>
          <a:p>
            <a:r>
              <a:rPr lang="nl-NL" dirty="0" smtClean="0"/>
              <a:t>Er staan paren met 300 premiepunten: </a:t>
            </a:r>
            <a:br>
              <a:rPr lang="nl-NL" dirty="0" smtClean="0"/>
            </a:br>
            <a:r>
              <a:rPr lang="nl-NL" dirty="0" smtClean="0"/>
              <a:t>die dachten dat ze genoeg slagen zouden maken en hebben vooraf afgesproken </a:t>
            </a:r>
            <a:br>
              <a:rPr lang="nl-NL" dirty="0" smtClean="0"/>
            </a:br>
            <a:r>
              <a:rPr lang="nl-NL" dirty="0" smtClean="0"/>
              <a:t>dat ze de manche gingen spelen.</a:t>
            </a:r>
          </a:p>
          <a:p>
            <a:endParaRPr lang="nl-NL" dirty="0" smtClean="0"/>
          </a:p>
          <a:p>
            <a:r>
              <a:rPr lang="nl-NL" dirty="0" smtClean="0"/>
              <a:t>Er staan ook paren met  50 bonuspunten:</a:t>
            </a:r>
            <a:br>
              <a:rPr lang="nl-NL" dirty="0" smtClean="0"/>
            </a:br>
            <a:r>
              <a:rPr lang="nl-NL" dirty="0" smtClean="0"/>
              <a:t>die dachten dat ze niet genoeg slagen zouden winnen en hebben vooraf afgesproken </a:t>
            </a:r>
            <a:br>
              <a:rPr lang="nl-NL" dirty="0" smtClean="0"/>
            </a:br>
            <a:r>
              <a:rPr lang="nl-NL" dirty="0" smtClean="0"/>
              <a:t>dat een deelscore gingen spelen.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115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3: Manche spelen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041471"/>
          <a:ext cx="7858182" cy="5807004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Manche-premie</a:t>
                      </a: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itel 5"/>
          <p:cNvSpPr txBox="1">
            <a:spLocks/>
          </p:cNvSpPr>
          <p:nvPr/>
        </p:nvSpPr>
        <p:spPr bwMode="auto">
          <a:xfrm>
            <a:off x="1525566" y="642923"/>
            <a:ext cx="7618434" cy="42862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Vooraf zeggen of je de manche wil spelen, manchepremie +300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116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3 (nakijken)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041471"/>
          <a:ext cx="7858182" cy="5807004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Manche-premie</a:t>
                      </a: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itel 5"/>
          <p:cNvSpPr txBox="1">
            <a:spLocks/>
          </p:cNvSpPr>
          <p:nvPr/>
        </p:nvSpPr>
        <p:spPr bwMode="auto">
          <a:xfrm>
            <a:off x="1525566" y="642923"/>
            <a:ext cx="7618434" cy="42862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Vooraf zeggen of je de manche wil spelen, manchepremie +300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Deelscore of manche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2984"/>
            <a:ext cx="8305800" cy="4943491"/>
          </a:xfrm>
        </p:spPr>
        <p:txBody>
          <a:bodyPr/>
          <a:lstStyle/>
          <a:p>
            <a:r>
              <a:rPr lang="nl-NL" dirty="0" smtClean="0"/>
              <a:t>Als je een Deelscore wil spelen </a:t>
            </a:r>
            <a:br>
              <a:rPr lang="nl-NL" dirty="0" smtClean="0"/>
            </a:br>
            <a:r>
              <a:rPr lang="nl-NL" dirty="0" smtClean="0"/>
              <a:t>voor 50 bonuspunten verandert er niets</a:t>
            </a:r>
          </a:p>
          <a:p>
            <a:endParaRPr lang="nl-NL" dirty="0" smtClean="0"/>
          </a:p>
          <a:p>
            <a:r>
              <a:rPr lang="nl-NL" dirty="0" smtClean="0"/>
              <a:t>De kolom “te maken slagen” blijft hetzelfde: 6 basisslagen en 1 contractslag is genoeg</a:t>
            </a:r>
          </a:p>
          <a:p>
            <a:endParaRPr lang="nl-NL" dirty="0" smtClean="0"/>
          </a:p>
          <a:p>
            <a:r>
              <a:rPr lang="nl-NL" dirty="0" smtClean="0"/>
              <a:t>Als je Manche wil spelen voor 300 premiepunten moet je boven de basisslagen meer contractslagen gaan afspreken en halen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117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118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4: Manche slagen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041471"/>
          <a:ext cx="7858182" cy="5807004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Manche-premie</a:t>
                      </a: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itel 5"/>
          <p:cNvSpPr txBox="1">
            <a:spLocks/>
          </p:cNvSpPr>
          <p:nvPr/>
        </p:nvSpPr>
        <p:spPr bwMode="auto">
          <a:xfrm>
            <a:off x="1525566" y="642923"/>
            <a:ext cx="7618434" cy="42862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Vooraf zeggen of je de manche wil spelen, manchepremie +300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119</a:t>
            </a:fld>
            <a:endParaRPr lang="nl-NL" smtClean="0"/>
          </a:p>
        </p:txBody>
      </p:sp>
      <p:sp>
        <p:nvSpPr>
          <p:cNvPr id="7" name="Rechthoek 6"/>
          <p:cNvSpPr/>
          <p:nvPr/>
        </p:nvSpPr>
        <p:spPr bwMode="auto">
          <a:xfrm>
            <a:off x="785786" y="5572140"/>
            <a:ext cx="8358214" cy="12858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Invuloefening 4 (nakijken)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041471"/>
          <a:ext cx="7858182" cy="5807004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scorekaart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5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Manche-premie</a:t>
                      </a: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+180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0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itel 5"/>
          <p:cNvSpPr txBox="1">
            <a:spLocks/>
          </p:cNvSpPr>
          <p:nvPr/>
        </p:nvSpPr>
        <p:spPr bwMode="auto">
          <a:xfrm>
            <a:off x="1525566" y="642923"/>
            <a:ext cx="7618434" cy="42862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Vooraf zeggen of je de manche wil spelen, manchepremie +300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nl-NL" dirty="0" smtClean="0"/>
              <a:t>Je krijgt steeds meer kaarten.</a:t>
            </a:r>
          </a:p>
          <a:p>
            <a:pPr>
              <a:spcAft>
                <a:spcPts val="2400"/>
              </a:spcAft>
            </a:pPr>
            <a:r>
              <a:rPr lang="nl-NL" dirty="0" smtClean="0"/>
              <a:t>In totaal zijn er 4 x       kaarten,        in het spel.</a:t>
            </a:r>
          </a:p>
          <a:p>
            <a:pPr>
              <a:spcAft>
                <a:spcPts val="2400"/>
              </a:spcAft>
            </a:pPr>
            <a:r>
              <a:rPr lang="nl-NL" dirty="0" smtClean="0"/>
              <a:t>Als je een heel pakje deelt,</a:t>
            </a:r>
            <a:br>
              <a:rPr lang="nl-NL" dirty="0" smtClean="0"/>
            </a:br>
            <a:r>
              <a:rPr lang="nl-NL" dirty="0" smtClean="0"/>
              <a:t>krijgt iedere speler       kaarten. </a:t>
            </a:r>
          </a:p>
          <a:p>
            <a:pPr>
              <a:spcAft>
                <a:spcPts val="2400"/>
              </a:spcAft>
            </a:pPr>
            <a:r>
              <a:rPr lang="nl-NL" dirty="0" smtClean="0"/>
              <a:t>Dan kan je lastig zien of je kunt bekennen.</a:t>
            </a:r>
          </a:p>
          <a:p>
            <a:pPr>
              <a:spcAft>
                <a:spcPts val="2400"/>
              </a:spcAft>
            </a:pPr>
            <a:r>
              <a:rPr lang="nl-NL" dirty="0" smtClean="0"/>
              <a:t>We gaan dus iedere keer de kaarten sorteren.</a:t>
            </a:r>
          </a:p>
          <a:p>
            <a:pPr>
              <a:spcAft>
                <a:spcPts val="2400"/>
              </a:spcAft>
            </a:pPr>
            <a:endParaRPr lang="nl-NL" dirty="0"/>
          </a:p>
        </p:txBody>
      </p:sp>
      <p:sp>
        <p:nvSpPr>
          <p:cNvPr id="3174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kaarten en kleuren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053F1F-4664-487D-B5AB-885E8102077B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5" name="Tekstvak 4"/>
          <p:cNvSpPr txBox="1"/>
          <p:nvPr/>
        </p:nvSpPr>
        <p:spPr>
          <a:xfrm>
            <a:off x="4209110" y="20947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13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15074" y="20947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52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211960" y="33344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13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Een manche spelen</a:t>
            </a:r>
          </a:p>
        </p:txBody>
      </p:sp>
      <p:sp>
        <p:nvSpPr>
          <p:cNvPr id="15365" name="Tijdelijke aanduiding voor inhoud 8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dirty="0" smtClean="0"/>
              <a:t>Om de manchepremie te krijgen moet je </a:t>
            </a:r>
            <a:r>
              <a:rPr lang="nl-NL" b="1" dirty="0" smtClean="0"/>
              <a:t>voor het spelen</a:t>
            </a:r>
            <a:r>
              <a:rPr lang="nl-NL" dirty="0" smtClean="0"/>
              <a:t> zeggen of je een manche speelt.</a:t>
            </a:r>
          </a:p>
          <a:p>
            <a:pPr>
              <a:spcAft>
                <a:spcPts val="1200"/>
              </a:spcAft>
            </a:pPr>
            <a:r>
              <a:rPr lang="nl-NL" dirty="0" smtClean="0"/>
              <a:t>Haal je genoeg slagen, dan krijg je de </a:t>
            </a:r>
            <a:r>
              <a:rPr lang="nl-NL" b="1" dirty="0" smtClean="0"/>
              <a:t>manchepremie</a:t>
            </a:r>
            <a:r>
              <a:rPr lang="nl-NL" dirty="0" smtClean="0"/>
              <a:t> van 300 punten.</a:t>
            </a:r>
          </a:p>
          <a:p>
            <a:pPr>
              <a:spcAft>
                <a:spcPts val="1200"/>
              </a:spcAft>
            </a:pPr>
            <a:r>
              <a:rPr lang="nl-NL" dirty="0" smtClean="0"/>
              <a:t>Om een manche te kunnen spelen heb je,  </a:t>
            </a:r>
            <a:r>
              <a:rPr lang="nl-NL" b="1" dirty="0" smtClean="0"/>
              <a:t>samen met je partner</a:t>
            </a:r>
            <a:r>
              <a:rPr lang="nl-NL" dirty="0" smtClean="0"/>
              <a:t>, meestal </a:t>
            </a:r>
            <a:r>
              <a:rPr lang="nl-NL" b="1" dirty="0" smtClean="0"/>
              <a:t>25 of meer plaatjespunten</a:t>
            </a:r>
            <a:r>
              <a:rPr lang="nl-NL" dirty="0" smtClean="0"/>
              <a:t> nodig.</a:t>
            </a:r>
          </a:p>
          <a:p>
            <a:pPr>
              <a:spcAft>
                <a:spcPts val="1200"/>
              </a:spcAft>
            </a:pPr>
            <a:r>
              <a:rPr lang="nl-NL" dirty="0" smtClean="0"/>
              <a:t>Maar als je te weinig slagen haalt, ga je </a:t>
            </a:r>
            <a:r>
              <a:rPr lang="nl-NL" b="1" dirty="0" smtClean="0"/>
              <a:t>down</a:t>
            </a:r>
            <a:r>
              <a:rPr lang="nl-NL" dirty="0" smtClean="0"/>
              <a:t>.</a:t>
            </a:r>
          </a:p>
          <a:p>
            <a:pPr>
              <a:spcAft>
                <a:spcPts val="1200"/>
              </a:spcAft>
            </a:pPr>
            <a:endParaRPr lang="nl-NL" dirty="0" smtClean="0"/>
          </a:p>
        </p:txBody>
      </p:sp>
      <p:sp>
        <p:nvSpPr>
          <p:cNvPr id="1536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560DA4-DC0C-4A81-BF40-3721B89FDEA6}" type="slidenum">
              <a:rPr lang="nl-NL" smtClean="0"/>
              <a:pPr/>
              <a:t>120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5D1423-2116-475D-A85C-649F6B939125}" type="slidenum">
              <a:rPr lang="nl-NL" smtClean="0"/>
              <a:pPr/>
              <a:t>121</a:t>
            </a:fld>
            <a:endParaRPr lang="nl-NL" smtClean="0"/>
          </a:p>
        </p:txBody>
      </p:sp>
      <p:sp>
        <p:nvSpPr>
          <p:cNvPr id="10445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Kiezen om de manche te spelen</a:t>
            </a:r>
          </a:p>
        </p:txBody>
      </p:sp>
      <p:sp>
        <p:nvSpPr>
          <p:cNvPr id="104452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305800" cy="49434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dirty="0" smtClean="0"/>
              <a:t>Je kunt vanaf nu contracten </a:t>
            </a:r>
            <a:r>
              <a:rPr lang="nl-NL" b="1" dirty="0" smtClean="0"/>
              <a:t>kiezen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 Met Manche spelen </a:t>
            </a:r>
            <a:br>
              <a:rPr lang="nl-NL" dirty="0" smtClean="0"/>
            </a:br>
            <a:r>
              <a:rPr lang="nl-NL" dirty="0" smtClean="0"/>
              <a:t>- Zonder Manche spelen</a:t>
            </a:r>
          </a:p>
          <a:p>
            <a:pPr>
              <a:spcAft>
                <a:spcPts val="1200"/>
              </a:spcAft>
            </a:pPr>
            <a:r>
              <a:rPr lang="nl-NL" dirty="0" smtClean="0"/>
              <a:t>Als vooraf bedenkt dat je met manche speelt     kun je 300 premiepunten verdienen.</a:t>
            </a:r>
          </a:p>
          <a:p>
            <a:pPr>
              <a:spcAft>
                <a:spcPts val="1200"/>
              </a:spcAft>
            </a:pPr>
            <a:r>
              <a:rPr lang="nl-NL" dirty="0" smtClean="0"/>
              <a:t>Je moet dan wel genoeg slagen kunnen maken.</a:t>
            </a:r>
          </a:p>
          <a:p>
            <a:pPr>
              <a:spcAft>
                <a:spcPts val="1200"/>
              </a:spcAft>
            </a:pPr>
            <a:r>
              <a:rPr lang="nl-NL" dirty="0" smtClean="0"/>
              <a:t>Je spreekt dan dus een hoger contract af </a:t>
            </a:r>
            <a:br>
              <a:rPr lang="nl-NL" dirty="0" smtClean="0"/>
            </a:br>
            <a:r>
              <a:rPr lang="nl-NL" dirty="0" smtClean="0"/>
              <a:t>dan 6+1 slagen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Kiezen voor het juiste contract</a:t>
            </a:r>
          </a:p>
        </p:txBody>
      </p:sp>
      <p:sp>
        <p:nvSpPr>
          <p:cNvPr id="105475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486328" cy="5715000"/>
          </a:xfrm>
        </p:spPr>
        <p:txBody>
          <a:bodyPr/>
          <a:lstStyle/>
          <a:p>
            <a:r>
              <a:rPr lang="nl-NL" b="1" dirty="0" smtClean="0"/>
              <a:t>Hoge kleuren </a:t>
            </a:r>
            <a:r>
              <a:rPr lang="nl-NL" dirty="0" smtClean="0"/>
              <a:t>scoren beter dan </a:t>
            </a:r>
            <a:r>
              <a:rPr lang="nl-NL" b="1" dirty="0" smtClean="0"/>
              <a:t>lage kleuren.</a:t>
            </a:r>
          </a:p>
          <a:p>
            <a:endParaRPr lang="nl-NL" b="1" dirty="0" smtClean="0"/>
          </a:p>
          <a:p>
            <a:r>
              <a:rPr lang="nl-NL" dirty="0" smtClean="0"/>
              <a:t>Als je de keuze hebt uit meerdere speelsoorten, </a:t>
            </a:r>
            <a:r>
              <a:rPr lang="nl-NL" b="1" dirty="0" smtClean="0"/>
              <a:t>kies dan de speelsoort die het meest oplevert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Heb je, samen met je partner, </a:t>
            </a:r>
            <a:r>
              <a:rPr lang="nl-NL" b="1" dirty="0" smtClean="0"/>
              <a:t>25 of meer </a:t>
            </a:r>
            <a:r>
              <a:rPr lang="nl-NL" dirty="0" smtClean="0"/>
              <a:t>plaatjespunten, speel dan de manche in SA, ♠/</a:t>
            </a:r>
            <a:r>
              <a:rPr lang="nl-NL" dirty="0" smtClean="0">
                <a:solidFill>
                  <a:srgbClr val="FF0000"/>
                </a:solidFill>
                <a:sym typeface="Symbol" pitchFamily="18" charset="2"/>
              </a:rPr>
              <a:t>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Heb je, samen met je partner, ongeveer 27 of meer plaatjespunten dan kan je ook een </a:t>
            </a:r>
            <a:br>
              <a:rPr lang="nl-NL" dirty="0" smtClean="0"/>
            </a:br>
            <a:r>
              <a:rPr lang="nl-NL" dirty="0" smtClean="0"/>
              <a:t>      </a:t>
            </a: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/♣  manche spelen.</a:t>
            </a:r>
          </a:p>
        </p:txBody>
      </p:sp>
      <p:sp>
        <p:nvSpPr>
          <p:cNvPr id="10547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6B51F7-9E0E-4AAA-96BE-578CAB59EB37}" type="slidenum">
              <a:rPr lang="nl-NL" smtClean="0"/>
              <a:pPr/>
              <a:t>122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4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smtClean="0"/>
              <a:t>Verschillen in manchecontracten</a:t>
            </a:r>
          </a:p>
        </p:txBody>
      </p:sp>
      <p:sp>
        <p:nvSpPr>
          <p:cNvPr id="10650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76F96A-EE89-4E19-97BF-2266BC41E8A4}" type="slidenum">
              <a:rPr lang="nl-NL" smtClean="0"/>
              <a:pPr/>
              <a:t>123</a:t>
            </a:fld>
            <a:endParaRPr lang="nl-NL" smtClean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214414" y="1571612"/>
          <a:ext cx="7500990" cy="3071834"/>
        </p:xfrm>
        <a:graphic>
          <a:graphicData uri="http://schemas.openxmlformats.org/drawingml/2006/table">
            <a:tbl>
              <a:tblPr/>
              <a:tblGrid>
                <a:gridCol w="7500990"/>
              </a:tblGrid>
              <a:tr h="67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  <a:endParaRPr lang="nl-NL" sz="24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69" marR="43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920">
                <a:tc>
                  <a:txBody>
                    <a:bodyPr/>
                    <a:lstStyle/>
                    <a:p>
                      <a:pPr marL="361950" indent="0" defTabSz="17240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7025" algn="l"/>
                          <a:tab pos="5019675" algn="l"/>
                        </a:tabLst>
                      </a:pP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geen 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manche: alle 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spelsoorten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	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 </a:t>
                      </a:r>
                      <a:r>
                        <a:rPr lang="nl-NL" sz="2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slagen</a:t>
                      </a:r>
                    </a:p>
                    <a:p>
                      <a:pPr marL="361950" indent="0" defTabSz="17240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7025" algn="l"/>
                          <a:tab pos="5019675" algn="l"/>
                        </a:tabLst>
                      </a:pP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wel 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manche:	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	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 </a:t>
                      </a:r>
                      <a:r>
                        <a:rPr lang="nl-NL" sz="2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slagen</a:t>
                      </a:r>
                    </a:p>
                    <a:p>
                      <a:pPr marL="361950" indent="0" defTabSz="17240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7025" algn="l"/>
                          <a:tab pos="5019675" algn="l"/>
                        </a:tabLst>
                      </a:pP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	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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</a:rPr>
                        <a:t>/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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	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nl-NL" sz="2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slagen</a:t>
                      </a:r>
                    </a:p>
                    <a:p>
                      <a:pPr marL="361950" indent="0" defTabSz="17240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7025" algn="l"/>
                          <a:tab pos="5019675" algn="l"/>
                        </a:tabLst>
                      </a:pPr>
                      <a:r>
                        <a:rPr lang="nl-NL" sz="2400" dirty="0">
                          <a:ln w="0">
                            <a:solidFill>
                              <a:prstClr val="black"/>
                            </a:solidFill>
                          </a:ln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	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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</a:rPr>
                        <a:t>/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latin typeface="Arial" pitchFamily="34" charset="0"/>
                          <a:ea typeface="Wingdings 2"/>
                          <a:cs typeface="Arial" pitchFamily="34" charset="0"/>
                          <a:sym typeface="Symbol"/>
                        </a:rPr>
                        <a:t>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	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nl-NL" sz="2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r>
                        <a:rPr lang="nl-NL" sz="24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</a:t>
                      </a:r>
                      <a:endParaRPr lang="nl-NL" sz="24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69" marR="43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Samenvatting: voor het spelen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nl-NL" dirty="0" smtClean="0"/>
          </a:p>
          <a:p>
            <a:pPr eaLnBrk="1" hangingPunct="1">
              <a:buFont typeface="Wingdings" pitchFamily="2" charset="2"/>
              <a:buNone/>
            </a:pPr>
            <a:r>
              <a:rPr lang="nl-NL" dirty="0" smtClean="0"/>
              <a:t>De leider bepaalt, nadat de dummy open gaat:</a:t>
            </a:r>
          </a:p>
          <a:p>
            <a:pPr eaLnBrk="1" hangingPunct="1">
              <a:buFont typeface="Wingdings" pitchFamily="2" charset="2"/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Eerst welke </a:t>
            </a:r>
            <a:r>
              <a:rPr lang="nl-NL" b="1" dirty="0" smtClean="0"/>
              <a:t>speelsoort</a:t>
            </a:r>
            <a:r>
              <a:rPr lang="nl-NL" dirty="0" smtClean="0"/>
              <a:t> hij kiest.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Dàn</a:t>
            </a:r>
            <a:r>
              <a:rPr lang="nl-NL" dirty="0" smtClean="0"/>
              <a:t> of hij </a:t>
            </a:r>
            <a:r>
              <a:rPr lang="nl-NL" b="1" dirty="0" smtClean="0"/>
              <a:t>wel/niet de manche</a:t>
            </a:r>
            <a:r>
              <a:rPr lang="nl-NL" dirty="0" smtClean="0"/>
              <a:t> speelt.</a:t>
            </a:r>
          </a:p>
          <a:p>
            <a:pPr eaLnBrk="1" hangingPunct="1"/>
            <a:endParaRPr lang="nl-NL" dirty="0" smtClean="0"/>
          </a:p>
        </p:txBody>
      </p:sp>
      <p:sp>
        <p:nvSpPr>
          <p:cNvPr id="10752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19B39C-60BD-4FC9-88E5-A70DBC9DEBEF}" type="slidenum">
              <a:rPr lang="nl-NL" smtClean="0"/>
              <a:pPr/>
              <a:t>124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DE EINDUITSLAG</a:t>
            </a:r>
          </a:p>
        </p:txBody>
      </p:sp>
      <p:sp>
        <p:nvSpPr>
          <p:cNvPr id="108547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42050"/>
            <a:ext cx="742950" cy="615950"/>
          </a:xfrm>
          <a:noFill/>
        </p:spPr>
        <p:txBody>
          <a:bodyPr/>
          <a:lstStyle/>
          <a:p>
            <a:fld id="{B26CFE4E-7D58-4D9C-9EF9-5745AEBF6096}" type="slidenum">
              <a:rPr lang="nl-NL" smtClean="0"/>
              <a:pPr/>
              <a:t>125</a:t>
            </a:fld>
            <a:endParaRPr lang="nl-NL" smtClean="0"/>
          </a:p>
        </p:txBody>
      </p:sp>
      <p:sp>
        <p:nvSpPr>
          <p:cNvPr id="108548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9b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52D3D2-5DA3-4287-B343-48477D353598}" type="slidenum">
              <a:rPr lang="nl-NL" smtClean="0"/>
              <a:pPr/>
              <a:t>126</a:t>
            </a:fld>
            <a:endParaRPr lang="nl-NL" smtClean="0"/>
          </a:p>
        </p:txBody>
      </p:sp>
      <p:sp>
        <p:nvSpPr>
          <p:cNvPr id="10957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Einduitslag berekenen</a:t>
            </a:r>
          </a:p>
        </p:txBody>
      </p:sp>
      <p:sp>
        <p:nvSpPr>
          <p:cNvPr id="109572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smtClean="0"/>
              <a:t>Er is altijd een score voor Leider en dummy, maar ook 1 voor de tegenstanders.</a:t>
            </a:r>
          </a:p>
          <a:p>
            <a:endParaRPr lang="nl-NL" smtClean="0"/>
          </a:p>
          <a:p>
            <a:r>
              <a:rPr lang="nl-NL" smtClean="0"/>
              <a:t>We vullen daarom altijd 2 regels in op de kaart</a:t>
            </a:r>
          </a:p>
          <a:p>
            <a:endParaRPr lang="nl-NL" smtClean="0"/>
          </a:p>
          <a:p>
            <a:r>
              <a:rPr lang="nl-NL" smtClean="0"/>
              <a:t>We gaan nu de complete scorekaart invullen en zo de einduitslag berekenen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dirty="0" err="1" smtClean="0"/>
              <a:t>Jip</a:t>
            </a:r>
            <a:r>
              <a:rPr lang="nl-NL" dirty="0" smtClean="0"/>
              <a:t> speelt een manche en haalt 400 punten. Is dat een goede of minder goede score?</a:t>
            </a:r>
          </a:p>
          <a:p>
            <a:pPr lvl="1">
              <a:buFont typeface="Wingdings" pitchFamily="2" charset="2"/>
              <a:buChar char="Ø"/>
            </a:pPr>
            <a:r>
              <a:rPr lang="nl-NL" b="1" dirty="0" smtClean="0"/>
              <a:t>Dat is een goede score!</a:t>
            </a:r>
          </a:p>
          <a:p>
            <a:endParaRPr lang="nl-NL" dirty="0" smtClean="0"/>
          </a:p>
          <a:p>
            <a:r>
              <a:rPr lang="nl-NL" dirty="0" smtClean="0"/>
              <a:t>Janneke scoort op datzelfde spel 430 punten, wie wint het spel?</a:t>
            </a:r>
          </a:p>
          <a:p>
            <a:pPr lvl="1">
              <a:buFont typeface="Wingdings" pitchFamily="2" charset="2"/>
              <a:buChar char="Ø"/>
            </a:pPr>
            <a:r>
              <a:rPr lang="nl-NL" b="1" dirty="0" smtClean="0"/>
              <a:t>Janneke! Haar score is beter</a:t>
            </a:r>
          </a:p>
          <a:p>
            <a:endParaRPr lang="nl-NL" dirty="0" smtClean="0"/>
          </a:p>
          <a:p>
            <a:endParaRPr lang="nl-NL" dirty="0" smtClean="0"/>
          </a:p>
          <a:p>
            <a:pPr>
              <a:buFont typeface="Wingdings" pitchFamily="2" charset="2"/>
              <a:buNone/>
            </a:pPr>
            <a:r>
              <a:rPr lang="nl-NL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   </a:t>
            </a:r>
          </a:p>
        </p:txBody>
      </p:sp>
      <p:sp>
        <p:nvSpPr>
          <p:cNvPr id="11059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5D4B97-7BAB-49F5-B5EE-A414CB1993F7}" type="slidenum">
              <a:rPr lang="nl-NL" smtClean="0"/>
              <a:pPr/>
              <a:t>127</a:t>
            </a:fld>
            <a:endParaRPr lang="nl-NL" smtClean="0"/>
          </a:p>
        </p:txBody>
      </p:sp>
      <p:sp>
        <p:nvSpPr>
          <p:cNvPr id="11059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Een goede score op een spel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128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Wedstrijdpunten toekennen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4146720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compleet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5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Manche-premie</a:t>
                      </a: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- 2 -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+420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- 5 -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-430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+130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+430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- 8 -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- 3 -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Alle punten worden opgeteld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dirty="0" smtClean="0"/>
              <a:t>1 spel winnen is niet genoeg om de hele wedstrijd te winnen!</a:t>
            </a:r>
          </a:p>
          <a:p>
            <a:endParaRPr lang="nl-NL" dirty="0" smtClean="0"/>
          </a:p>
          <a:p>
            <a:r>
              <a:rPr lang="nl-NL" dirty="0" smtClean="0"/>
              <a:t>Een wedstrijd bestaat uit flink wat spellen.</a:t>
            </a:r>
          </a:p>
          <a:p>
            <a:endParaRPr lang="nl-NL" dirty="0" smtClean="0"/>
          </a:p>
          <a:p>
            <a:r>
              <a:rPr lang="nl-NL" dirty="0" smtClean="0"/>
              <a:t>Je mag best op een paar spellen minder goed scoren, als je er daarna ook maar een aantal goed scoort.</a:t>
            </a:r>
          </a:p>
          <a:p>
            <a:endParaRPr lang="nl-NL" dirty="0" smtClean="0"/>
          </a:p>
        </p:txBody>
      </p:sp>
      <p:sp>
        <p:nvSpPr>
          <p:cNvPr id="11162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AAAAE4-0AC5-48A2-9327-35DA813D37A5}" type="slidenum">
              <a:rPr lang="nl-NL" smtClean="0"/>
              <a:pPr/>
              <a:t>129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Wingdings" pitchFamily="2" charset="2"/>
              <a:buChar char="l"/>
            </a:pPr>
            <a:r>
              <a:rPr lang="nl-NL" sz="2800" dirty="0" smtClean="0"/>
              <a:t>Pak ze 1 voor 1 op en zet ze goed in je hand.</a:t>
            </a:r>
          </a:p>
          <a:p>
            <a:pPr marL="342900" lvl="1" indent="-342900" eaLnBrk="1" hangingPunct="1">
              <a:buFont typeface="Wingdings" pitchFamily="2" charset="2"/>
              <a:buChar char="l"/>
            </a:pPr>
            <a:endParaRPr lang="nl-NL" sz="2800" dirty="0" smtClean="0"/>
          </a:p>
          <a:p>
            <a:pPr marL="342900" lvl="1" indent="-342900" eaLnBrk="1" hangingPunct="1">
              <a:buFont typeface="Wingdings" pitchFamily="2" charset="2"/>
              <a:buChar char="l"/>
            </a:pPr>
            <a:r>
              <a:rPr lang="nl-NL" sz="2800" dirty="0" smtClean="0"/>
              <a:t>Kaarten </a:t>
            </a:r>
            <a:r>
              <a:rPr lang="nl-NL" sz="2800" b="1" dirty="0" smtClean="0"/>
              <a:t>sorteren op kleur </a:t>
            </a:r>
            <a:r>
              <a:rPr lang="nl-NL" sz="2800" dirty="0" smtClean="0"/>
              <a:t> ♠ </a:t>
            </a:r>
            <a:r>
              <a:rPr lang="nl-NL" sz="2800" dirty="0" smtClean="0">
                <a:solidFill>
                  <a:srgbClr val="FF0000"/>
                </a:solidFill>
              </a:rPr>
              <a:t>♥ </a:t>
            </a:r>
            <a:r>
              <a:rPr lang="nl-NL" sz="2800" dirty="0" smtClean="0"/>
              <a:t>♣ </a:t>
            </a:r>
            <a:r>
              <a:rPr lang="nl-NL" sz="2800" dirty="0" smtClean="0">
                <a:solidFill>
                  <a:srgbClr val="FF0000"/>
                </a:solidFill>
              </a:rPr>
              <a:t>♦</a:t>
            </a:r>
            <a:r>
              <a:rPr lang="nl-NL" sz="2800" dirty="0" smtClean="0"/>
              <a:t>.</a:t>
            </a:r>
          </a:p>
          <a:p>
            <a:pPr eaLnBrk="1" hangingPunct="1"/>
            <a:endParaRPr lang="nl-NL" b="1" dirty="0" smtClean="0"/>
          </a:p>
          <a:p>
            <a:pPr eaLnBrk="1" hangingPunct="1"/>
            <a:r>
              <a:rPr lang="nl-NL" b="1" dirty="0" smtClean="0"/>
              <a:t>Volgorde</a:t>
            </a:r>
            <a:r>
              <a:rPr lang="nl-NL" dirty="0" smtClean="0"/>
              <a:t>: zet de kaarten van hoog naar laag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Zet de</a:t>
            </a:r>
            <a:r>
              <a:rPr lang="nl-NL" b="1" dirty="0" smtClean="0"/>
              <a:t> twee rode of twee zwarte </a:t>
            </a:r>
            <a:r>
              <a:rPr lang="nl-NL" dirty="0" smtClean="0"/>
              <a:t>kleuren </a:t>
            </a:r>
            <a:br>
              <a:rPr lang="nl-NL" dirty="0" smtClean="0"/>
            </a:br>
            <a:r>
              <a:rPr lang="nl-NL" dirty="0" smtClean="0"/>
              <a:t>niet naast elkaar </a:t>
            </a:r>
          </a:p>
          <a:p>
            <a:pPr eaLnBrk="1" hangingPunct="1"/>
            <a:endParaRPr lang="nl-NL" dirty="0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B9F932-0934-4819-BB9E-B9C50826E9DA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Sorteren van kaarten en kleuren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 zijn klaar met de basis</a:t>
            </a:r>
          </a:p>
        </p:txBody>
      </p:sp>
      <p:sp>
        <p:nvSpPr>
          <p:cNvPr id="11264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928FD4-C843-4C07-82CA-1AE7AC403D57}" type="slidenum">
              <a:rPr lang="nl-NL" smtClean="0"/>
              <a:pPr/>
              <a:t>130</a:t>
            </a:fld>
            <a:endParaRPr lang="nl-NL" smtClean="0"/>
          </a:p>
        </p:txBody>
      </p:sp>
      <p:sp>
        <p:nvSpPr>
          <p:cNvPr id="112644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5715000"/>
          </a:xfrm>
        </p:spPr>
        <p:txBody>
          <a:bodyPr/>
          <a:lstStyle/>
          <a:p>
            <a:pPr>
              <a:tabLst>
                <a:tab pos="355600" algn="l"/>
              </a:tabLst>
            </a:pPr>
            <a:r>
              <a:rPr lang="nl-NL" dirty="0" smtClean="0"/>
              <a:t>We hopen dat je de lessen leuk vond.</a:t>
            </a:r>
          </a:p>
          <a:p>
            <a:pPr>
              <a:tabLst>
                <a:tab pos="355600" algn="l"/>
              </a:tabLst>
            </a:pPr>
            <a:endParaRPr lang="nl-NL" dirty="0" smtClean="0"/>
          </a:p>
          <a:p>
            <a:pPr>
              <a:tabLst>
                <a:tab pos="355600" algn="l"/>
              </a:tabLst>
            </a:pPr>
            <a:r>
              <a:rPr lang="nl-NL" dirty="0" smtClean="0"/>
              <a:t>We hopen dat je een keer aan een toernooi wil meedoen, je docent zal vertellen waar en wanneer dat kan.</a:t>
            </a:r>
          </a:p>
          <a:p>
            <a:pPr>
              <a:tabLst>
                <a:tab pos="355600" algn="l"/>
              </a:tabLst>
            </a:pPr>
            <a:endParaRPr lang="nl-NL" dirty="0" smtClean="0"/>
          </a:p>
          <a:p>
            <a:pPr>
              <a:tabLst>
                <a:tab pos="355600" algn="l"/>
              </a:tabLst>
            </a:pPr>
            <a:r>
              <a:rPr lang="nl-NL" dirty="0" smtClean="0"/>
              <a:t>We hopen dat je dit spel zo leuk vindt dat je er jouw sport van wil maken! </a:t>
            </a:r>
          </a:p>
          <a:p>
            <a:pPr>
              <a:tabLst>
                <a:tab pos="355600" algn="l"/>
              </a:tabLst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 l="3677" t="7377" r="23529" b="13934"/>
          <a:stretch>
            <a:fillRect/>
          </a:stretch>
        </p:blipFill>
        <p:spPr bwMode="auto">
          <a:xfrm>
            <a:off x="1428728" y="2428868"/>
            <a:ext cx="7072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Netjes gesorteerd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inhoud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r>
              <a:rPr lang="nl-NL" smtClean="0"/>
              <a:t>SAMENSPELEN</a:t>
            </a:r>
          </a:p>
        </p:txBody>
      </p:sp>
      <p:sp>
        <p:nvSpPr>
          <p:cNvPr id="33795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CC55B7-BCFA-40FE-979C-2BCE603511E4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3481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Teamsport</a:t>
            </a:r>
          </a:p>
        </p:txBody>
      </p:sp>
      <p:sp>
        <p:nvSpPr>
          <p:cNvPr id="34820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Samen met je partner vorm je een paar.</a:t>
            </a:r>
          </a:p>
          <a:p>
            <a:pPr lvl="1"/>
            <a:r>
              <a:rPr lang="nl-NL" sz="2800" dirty="0" smtClean="0"/>
              <a:t>Noord speelt met zuid (NZ)</a:t>
            </a:r>
          </a:p>
          <a:p>
            <a:pPr lvl="1"/>
            <a:r>
              <a:rPr lang="nl-NL" sz="2800" dirty="0" smtClean="0"/>
              <a:t>Oost speelt met west (OW)</a:t>
            </a:r>
          </a:p>
          <a:p>
            <a:endParaRPr lang="nl-NL" dirty="0" smtClean="0"/>
          </a:p>
          <a:p>
            <a:r>
              <a:rPr lang="nl-NL" dirty="0" smtClean="0"/>
              <a:t>Noord en Zuid spelen tegen Oost en West.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Probeer </a:t>
            </a:r>
            <a:r>
              <a:rPr lang="nl-NL" b="1" dirty="0" smtClean="0"/>
              <a:t>samen</a:t>
            </a:r>
            <a:r>
              <a:rPr lang="nl-NL" dirty="0" smtClean="0"/>
              <a:t> zoveel mogelijk slagen te maken.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nl-NL" b="1" dirty="0" smtClean="0"/>
              <a:t>Zijn</a:t>
            </a:r>
            <a:r>
              <a:rPr lang="nl-NL" dirty="0" smtClean="0"/>
              <a:t> slag is ook </a:t>
            </a:r>
            <a:r>
              <a:rPr lang="nl-NL" b="1" dirty="0" smtClean="0"/>
              <a:t>jouw</a:t>
            </a:r>
            <a:r>
              <a:rPr lang="nl-NL" dirty="0" smtClean="0"/>
              <a:t> slag.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Als je partner de slag wint, win jij hem ook.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Je gaat dus goed opletten of je </a:t>
            </a:r>
            <a:r>
              <a:rPr lang="nl-NL" dirty="0" err="1" smtClean="0"/>
              <a:t>je</a:t>
            </a:r>
            <a:r>
              <a:rPr lang="nl-NL" dirty="0" smtClean="0"/>
              <a:t> hoge kaarten moet spelen of deze nog even kunt bewaren.</a:t>
            </a:r>
          </a:p>
          <a:p>
            <a:endParaRPr lang="nl-NL" dirty="0" smtClean="0"/>
          </a:p>
        </p:txBody>
      </p:sp>
      <p:sp>
        <p:nvSpPr>
          <p:cNvPr id="3584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592E7C-811D-471D-BE6D-52FBBD3477D3}" type="slidenum">
              <a:rPr lang="nl-NL" smtClean="0"/>
              <a:pPr/>
              <a:t>17</a:t>
            </a:fld>
            <a:endParaRPr lang="nl-NL" smtClean="0"/>
          </a:p>
        </p:txBody>
      </p:sp>
      <p:sp>
        <p:nvSpPr>
          <p:cNvPr id="35844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slagen maken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inhoud 8"/>
          <p:cNvSpPr>
            <a:spLocks noGrp="1"/>
          </p:cNvSpPr>
          <p:nvPr>
            <p:ph idx="1"/>
          </p:nvPr>
        </p:nvSpPr>
        <p:spPr>
          <a:xfrm>
            <a:off x="838200" y="1052736"/>
            <a:ext cx="8091488" cy="5805264"/>
          </a:xfrm>
        </p:spPr>
        <p:txBody>
          <a:bodyPr/>
          <a:lstStyle/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dirty="0" smtClean="0"/>
          </a:p>
          <a:p>
            <a:r>
              <a:rPr lang="nl-NL" dirty="0" smtClean="0"/>
              <a:t>Noord speelt de ♠ Heer,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Later kunnen ze samen nog een slag winnen met de ♠ Aas !</a:t>
            </a:r>
          </a:p>
          <a:p>
            <a:endParaRPr lang="nl-NL" dirty="0" smtClean="0"/>
          </a:p>
        </p:txBody>
      </p:sp>
      <p:sp>
        <p:nvSpPr>
          <p:cNvPr id="36867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7685E9-E396-483A-9A63-5394FEFC281E}" type="slidenum">
              <a:rPr lang="nl-NL" smtClean="0"/>
              <a:pPr/>
              <a:t>18</a:t>
            </a:fld>
            <a:endParaRPr lang="nl-NL" smtClean="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 rot="10800000" flipV="1">
            <a:off x="3635896" y="2708920"/>
            <a:ext cx="2230438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A </a:t>
            </a:r>
            <a:r>
              <a:rPr lang="nl-NL" dirty="0" smtClean="0">
                <a:solidFill>
                  <a:srgbClr val="000099"/>
                </a:solidFill>
              </a:rPr>
              <a:t>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79912" y="1052737"/>
            <a:ext cx="1871663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  H 9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36871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slagen maken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64088" y="1916832"/>
            <a:ext cx="1871663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 8 4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87624" y="3832215"/>
            <a:ext cx="774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partner Zuid hoeft niet te winnen met ♠ Aas, </a:t>
            </a:r>
            <a:br>
              <a:rPr lang="nl-NL" sz="2800" dirty="0" smtClean="0">
                <a:solidFill>
                  <a:srgbClr val="000099"/>
                </a:solidFill>
              </a:rPr>
            </a:br>
            <a:r>
              <a:rPr lang="nl-NL" sz="2800" dirty="0" smtClean="0">
                <a:solidFill>
                  <a:srgbClr val="000099"/>
                </a:solidFill>
              </a:rPr>
              <a:t>ze hebben samen de slag al </a:t>
            </a:r>
            <a:r>
              <a:rPr lang="nl-NL" sz="2800" dirty="0" err="1" smtClean="0">
                <a:solidFill>
                  <a:srgbClr val="000099"/>
                </a:solidFill>
              </a:rPr>
              <a:t>gewonne</a:t>
            </a:r>
            <a:r>
              <a:rPr lang="en-US" sz="2800" dirty="0" smtClean="0">
                <a:solidFill>
                  <a:srgbClr val="000099"/>
                </a:solidFill>
              </a:rPr>
              <a:t>n.</a:t>
            </a:r>
            <a:endParaRPr lang="nl-NL" sz="2800" dirty="0">
              <a:solidFill>
                <a:srgbClr val="000099"/>
              </a:solidFill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211960" y="1628800"/>
          <a:ext cx="809625" cy="914400"/>
        </p:xfrm>
        <a:graphic>
          <a:graphicData uri="http://schemas.openxmlformats.org/presentationml/2006/ole">
            <p:oleObj spid="_x0000_s48129" name="Bitmapafbeelding" r:id="rId4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inhoud 18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dirty="0" smtClean="0"/>
              <a:t>Iedereen legt de slagen voor zichzelf dicht</a:t>
            </a:r>
          </a:p>
          <a:p>
            <a:endParaRPr lang="nl-NL" dirty="0" smtClean="0"/>
          </a:p>
          <a:p>
            <a:r>
              <a:rPr lang="nl-NL" dirty="0" smtClean="0"/>
              <a:t>Maak een rijtje, begin links van je in de hoek</a:t>
            </a:r>
          </a:p>
          <a:p>
            <a:endParaRPr lang="nl-NL" dirty="0" smtClean="0"/>
          </a:p>
          <a:p>
            <a:r>
              <a:rPr lang="nl-NL" dirty="0" smtClean="0"/>
              <a:t>Als iedereen het eens is over de slagen van NZ en OW is het spel afgelopen</a:t>
            </a:r>
          </a:p>
          <a:p>
            <a:endParaRPr lang="nl-NL" dirty="0" smtClean="0"/>
          </a:p>
        </p:txBody>
      </p:sp>
      <p:sp>
        <p:nvSpPr>
          <p:cNvPr id="37891" name="Tijdelijke aanduiding voor dianummer 1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FD15A4-3F59-4B78-819E-5C8499741F2E}" type="slidenum">
              <a:rPr lang="nl-NL" smtClean="0"/>
              <a:pPr/>
              <a:t>19</a:t>
            </a:fld>
            <a:endParaRPr lang="nl-NL" smtClean="0"/>
          </a:p>
        </p:txBody>
      </p:sp>
      <p:sp>
        <p:nvSpPr>
          <p:cNvPr id="37892" name="Rechthoek 6"/>
          <p:cNvSpPr>
            <a:spLocks noChangeArrowheads="1"/>
          </p:cNvSpPr>
          <p:nvPr/>
        </p:nvSpPr>
        <p:spPr bwMode="auto">
          <a:xfrm>
            <a:off x="2143125" y="5718175"/>
            <a:ext cx="1000125" cy="5715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1</a:t>
            </a:r>
            <a:endParaRPr lang="nl-NL" sz="1800"/>
          </a:p>
        </p:txBody>
      </p:sp>
      <p:sp>
        <p:nvSpPr>
          <p:cNvPr id="37893" name="Rechthoek 7"/>
          <p:cNvSpPr>
            <a:spLocks noChangeArrowheads="1"/>
          </p:cNvSpPr>
          <p:nvPr/>
        </p:nvSpPr>
        <p:spPr bwMode="auto">
          <a:xfrm>
            <a:off x="2574925" y="5718175"/>
            <a:ext cx="1000125" cy="5715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2</a:t>
            </a:r>
            <a:endParaRPr lang="nl-NL" sz="1800"/>
          </a:p>
        </p:txBody>
      </p:sp>
      <p:sp>
        <p:nvSpPr>
          <p:cNvPr id="37894" name="Rechthoek 10"/>
          <p:cNvSpPr>
            <a:spLocks noChangeArrowheads="1"/>
          </p:cNvSpPr>
          <p:nvPr/>
        </p:nvSpPr>
        <p:spPr bwMode="auto">
          <a:xfrm>
            <a:off x="3006725" y="5286375"/>
            <a:ext cx="642938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3</a:t>
            </a:r>
            <a:endParaRPr lang="nl-NL" sz="1800"/>
          </a:p>
        </p:txBody>
      </p:sp>
      <p:sp>
        <p:nvSpPr>
          <p:cNvPr id="37895" name="Rechthoek 11"/>
          <p:cNvSpPr>
            <a:spLocks noChangeArrowheads="1"/>
          </p:cNvSpPr>
          <p:nvPr/>
        </p:nvSpPr>
        <p:spPr bwMode="auto">
          <a:xfrm>
            <a:off x="3295650" y="5718175"/>
            <a:ext cx="1000125" cy="5715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4</a:t>
            </a:r>
            <a:endParaRPr lang="nl-NL" sz="1800"/>
          </a:p>
        </p:txBody>
      </p:sp>
      <p:sp>
        <p:nvSpPr>
          <p:cNvPr id="37896" name="Rechthoek 12"/>
          <p:cNvSpPr>
            <a:spLocks noChangeArrowheads="1"/>
          </p:cNvSpPr>
          <p:nvPr/>
        </p:nvSpPr>
        <p:spPr bwMode="auto">
          <a:xfrm>
            <a:off x="3727450" y="5286375"/>
            <a:ext cx="1143000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5</a:t>
            </a:r>
            <a:endParaRPr lang="nl-NL" sz="1800"/>
          </a:p>
        </p:txBody>
      </p:sp>
      <p:sp>
        <p:nvSpPr>
          <p:cNvPr id="37897" name="Rechthoek 13"/>
          <p:cNvSpPr>
            <a:spLocks noChangeArrowheads="1"/>
          </p:cNvSpPr>
          <p:nvPr/>
        </p:nvSpPr>
        <p:spPr bwMode="auto">
          <a:xfrm>
            <a:off x="4014788" y="5286375"/>
            <a:ext cx="785812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6</a:t>
            </a:r>
            <a:endParaRPr lang="nl-NL" sz="1800"/>
          </a:p>
        </p:txBody>
      </p:sp>
      <p:sp>
        <p:nvSpPr>
          <p:cNvPr id="37898" name="Rechthoek 15"/>
          <p:cNvSpPr>
            <a:spLocks noChangeArrowheads="1"/>
          </p:cNvSpPr>
          <p:nvPr/>
        </p:nvSpPr>
        <p:spPr bwMode="auto">
          <a:xfrm>
            <a:off x="4303713" y="5286375"/>
            <a:ext cx="928687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7</a:t>
            </a:r>
            <a:endParaRPr lang="nl-NL" sz="1800"/>
          </a:p>
        </p:txBody>
      </p:sp>
      <p:sp>
        <p:nvSpPr>
          <p:cNvPr id="37899" name="Rechthoek 17"/>
          <p:cNvSpPr>
            <a:spLocks noChangeArrowheads="1"/>
          </p:cNvSpPr>
          <p:nvPr/>
        </p:nvSpPr>
        <p:spPr bwMode="auto">
          <a:xfrm>
            <a:off x="4735513" y="5286375"/>
            <a:ext cx="576262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8</a:t>
            </a:r>
            <a:endParaRPr lang="nl-NL" sz="1800"/>
          </a:p>
        </p:txBody>
      </p:sp>
      <p:sp>
        <p:nvSpPr>
          <p:cNvPr id="37900" name="Rechthoek 8"/>
          <p:cNvSpPr>
            <a:spLocks noChangeArrowheads="1"/>
          </p:cNvSpPr>
          <p:nvPr/>
        </p:nvSpPr>
        <p:spPr bwMode="auto">
          <a:xfrm>
            <a:off x="6464300" y="5718175"/>
            <a:ext cx="1000125" cy="5715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   13</a:t>
            </a:r>
            <a:endParaRPr lang="nl-NL" sz="1800"/>
          </a:p>
        </p:txBody>
      </p:sp>
      <p:sp>
        <p:nvSpPr>
          <p:cNvPr id="37901" name="Rechthoek 14"/>
          <p:cNvSpPr>
            <a:spLocks noChangeArrowheads="1"/>
          </p:cNvSpPr>
          <p:nvPr/>
        </p:nvSpPr>
        <p:spPr bwMode="auto">
          <a:xfrm>
            <a:off x="5022850" y="5718175"/>
            <a:ext cx="1000125" cy="5715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9</a:t>
            </a:r>
            <a:endParaRPr lang="nl-NL" sz="1800"/>
          </a:p>
        </p:txBody>
      </p:sp>
      <p:sp>
        <p:nvSpPr>
          <p:cNvPr id="37902" name="Rechthoek 9"/>
          <p:cNvSpPr>
            <a:spLocks noChangeArrowheads="1"/>
          </p:cNvSpPr>
          <p:nvPr/>
        </p:nvSpPr>
        <p:spPr bwMode="auto">
          <a:xfrm>
            <a:off x="5383213" y="5286375"/>
            <a:ext cx="571500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10</a:t>
            </a:r>
            <a:endParaRPr lang="nl-NL" sz="1800"/>
          </a:p>
        </p:txBody>
      </p:sp>
      <p:sp>
        <p:nvSpPr>
          <p:cNvPr id="37903" name="Rechthoek 16"/>
          <p:cNvSpPr>
            <a:spLocks noChangeArrowheads="1"/>
          </p:cNvSpPr>
          <p:nvPr/>
        </p:nvSpPr>
        <p:spPr bwMode="auto">
          <a:xfrm>
            <a:off x="5815013" y="5286375"/>
            <a:ext cx="500062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11</a:t>
            </a:r>
            <a:endParaRPr lang="nl-NL" sz="1800"/>
          </a:p>
        </p:txBody>
      </p:sp>
      <p:sp>
        <p:nvSpPr>
          <p:cNvPr id="37904" name="Rechthoek 21"/>
          <p:cNvSpPr>
            <a:spLocks noChangeArrowheads="1"/>
          </p:cNvSpPr>
          <p:nvPr/>
        </p:nvSpPr>
        <p:spPr bwMode="auto">
          <a:xfrm>
            <a:off x="6248400" y="5286375"/>
            <a:ext cx="500063" cy="10001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12</a:t>
            </a:r>
            <a:endParaRPr lang="nl-NL" sz="1800"/>
          </a:p>
        </p:txBody>
      </p:sp>
      <p:sp>
        <p:nvSpPr>
          <p:cNvPr id="37905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van een spel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inhoud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SLAGEN MAKEN</a:t>
            </a:r>
          </a:p>
        </p:txBody>
      </p:sp>
      <p:sp>
        <p:nvSpPr>
          <p:cNvPr id="21507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dirty="0" smtClean="0"/>
              <a:t>Les 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LANGE KLEUREN</a:t>
            </a:r>
          </a:p>
          <a:p>
            <a:pPr eaLnBrk="1" hangingPunct="1"/>
            <a:endParaRPr lang="nl-NL" smtClean="0"/>
          </a:p>
        </p:txBody>
      </p:sp>
      <p:sp>
        <p:nvSpPr>
          <p:cNvPr id="38915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 rot="10800000" flipV="1">
            <a:off x="2339752" y="2077378"/>
            <a:ext cx="146179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</a:t>
            </a:r>
            <a:r>
              <a:rPr lang="nl-NL" dirty="0" smtClean="0">
                <a:solidFill>
                  <a:srgbClr val="000099"/>
                </a:solidFill>
              </a:rPr>
              <a:t>9 8 7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220073" y="2077378"/>
            <a:ext cx="1368151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 </a:t>
            </a:r>
            <a:r>
              <a:rPr lang="nl-NL" dirty="0" smtClean="0">
                <a:solidFill>
                  <a:srgbClr val="000099"/>
                </a:solidFill>
              </a:rPr>
              <a:t>6 5 3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779912" y="1357298"/>
            <a:ext cx="1584325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  B 10 4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779912" y="2869466"/>
            <a:ext cx="172720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  </a:t>
            </a:r>
            <a:r>
              <a:rPr lang="nl-NL" dirty="0" smtClean="0">
                <a:solidFill>
                  <a:srgbClr val="000099"/>
                </a:solidFill>
              </a:rPr>
              <a:t>A H V 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7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5B2229-671C-4CC7-88DE-9787ED994580}" type="slidenum">
              <a:rPr lang="nl-NL" smtClean="0"/>
              <a:pPr/>
              <a:t>21</a:t>
            </a:fld>
            <a:endParaRPr lang="nl-NL" smtClean="0"/>
          </a:p>
        </p:txBody>
      </p:sp>
      <p:sp>
        <p:nvSpPr>
          <p:cNvPr id="4096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Lange kleur van een speler</a:t>
            </a: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067944" y="1861354"/>
          <a:ext cx="809625" cy="914400"/>
        </p:xfrm>
        <a:graphic>
          <a:graphicData uri="http://schemas.openxmlformats.org/presentationml/2006/ole">
            <p:oleObj spid="_x0000_s40961" name="Bitmapafbeelding" r:id="rId4" imgW="2142857" imgH="2400635" progId="PBrush">
              <p:embed/>
            </p:oleObj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sz="2600" dirty="0" smtClean="0"/>
          </a:p>
          <a:p>
            <a:r>
              <a:rPr lang="nl-NL" dirty="0" smtClean="0"/>
              <a:t>West heeft 4 kaarten in de ♠, </a:t>
            </a:r>
            <a:br>
              <a:rPr lang="nl-NL" dirty="0" smtClean="0"/>
            </a:br>
            <a:r>
              <a:rPr lang="nl-NL" dirty="0" smtClean="0"/>
              <a:t>de andere spelers maar 3.</a:t>
            </a:r>
          </a:p>
          <a:p>
            <a:r>
              <a:rPr lang="nl-NL" dirty="0" smtClean="0"/>
              <a:t>Heb je 4 of meer kaarten van een soort dan noem je dat een lange kleur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inhoud 11"/>
          <p:cNvSpPr>
            <a:spLocks noGrp="1"/>
          </p:cNvSpPr>
          <p:nvPr>
            <p:ph idx="1"/>
          </p:nvPr>
        </p:nvSpPr>
        <p:spPr>
          <a:xfrm>
            <a:off x="838200" y="1143000"/>
            <a:ext cx="8305800" cy="4943475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4306888" algn="l"/>
              </a:tabLst>
            </a:pPr>
            <a:r>
              <a:rPr lang="nl-NL" sz="3200" dirty="0" smtClean="0"/>
              <a:t>		1: ♠ A, ♠ 7, ♠ 4, ♠ 3</a:t>
            </a:r>
          </a:p>
          <a:p>
            <a:pPr>
              <a:buFont typeface="Wingdings" pitchFamily="2" charset="2"/>
              <a:buNone/>
              <a:tabLst>
                <a:tab pos="4306888" algn="l"/>
              </a:tabLst>
            </a:pPr>
            <a:r>
              <a:rPr lang="nl-NL" sz="3200" dirty="0" smtClean="0"/>
              <a:t>	 	2: ♠ H, ♠ 8, ♠ 10, ♠ 5</a:t>
            </a:r>
          </a:p>
          <a:p>
            <a:pPr>
              <a:buFont typeface="Wingdings" pitchFamily="2" charset="2"/>
              <a:buNone/>
              <a:tabLst>
                <a:tab pos="4306888" algn="l"/>
              </a:tabLst>
            </a:pPr>
            <a:r>
              <a:rPr lang="nl-NL" sz="3200" dirty="0" smtClean="0"/>
              <a:t>		3: ♠ V, ♠ 9, ♠ B, ♠ 6</a:t>
            </a:r>
          </a:p>
          <a:p>
            <a:pPr>
              <a:buFont typeface="Wingdings" pitchFamily="2" charset="2"/>
              <a:buNone/>
              <a:tabLst>
                <a:tab pos="355600" algn="l"/>
                <a:tab pos="4306888" algn="l"/>
              </a:tabLst>
            </a:pPr>
            <a:r>
              <a:rPr lang="nl-NL" sz="3200" dirty="0" smtClean="0"/>
              <a:t>	</a:t>
            </a:r>
            <a:r>
              <a:rPr lang="nl-NL" dirty="0" smtClean="0"/>
              <a:t>		4: ♠ 2, ?, ?, ?</a:t>
            </a:r>
          </a:p>
          <a:p>
            <a:pPr>
              <a:tabLst>
                <a:tab pos="355600" algn="l"/>
                <a:tab pos="4306888" algn="l"/>
              </a:tabLst>
            </a:pPr>
            <a:r>
              <a:rPr lang="nl-NL" dirty="0" smtClean="0"/>
              <a:t>Iedereen moet 3 rondjes ♠ bekennen, zuid begint</a:t>
            </a:r>
          </a:p>
          <a:p>
            <a:pPr>
              <a:tabLst>
                <a:tab pos="355600" algn="l"/>
                <a:tab pos="4306888" algn="l"/>
              </a:tabLst>
            </a:pPr>
            <a:r>
              <a:rPr lang="nl-NL" dirty="0" smtClean="0"/>
              <a:t>Dan heeft alleen  …..   nog een ♠ kaart</a:t>
            </a:r>
          </a:p>
          <a:p>
            <a:pPr>
              <a:buFont typeface="Wingdings" pitchFamily="2" charset="2"/>
              <a:buNone/>
              <a:tabLst>
                <a:tab pos="355600" algn="l"/>
                <a:tab pos="4306888" algn="l"/>
              </a:tabLst>
            </a:pPr>
            <a:r>
              <a:rPr lang="nl-NL" dirty="0" smtClean="0"/>
              <a:t>   	De ….. is dan de hoogste ♠ en wint de slag </a:t>
            </a:r>
          </a:p>
          <a:p>
            <a:pPr>
              <a:buFont typeface="Wingdings" pitchFamily="2" charset="2"/>
              <a:buNone/>
              <a:tabLst>
                <a:tab pos="355600" algn="l"/>
                <a:tab pos="4306888" algn="l"/>
              </a:tabLst>
            </a:pPr>
            <a:r>
              <a:rPr lang="nl-NL" dirty="0" smtClean="0"/>
              <a:t>   	als Zuid hem nu speelt</a:t>
            </a:r>
          </a:p>
          <a:p>
            <a:pPr>
              <a:buNone/>
              <a:tabLst>
                <a:tab pos="4306888" algn="l"/>
              </a:tabLst>
            </a:pPr>
            <a:endParaRPr lang="nl-NL" dirty="0" smtClean="0"/>
          </a:p>
          <a:p>
            <a:pPr>
              <a:tabLst>
                <a:tab pos="4306888" algn="l"/>
              </a:tabLst>
            </a:pPr>
            <a:endParaRPr lang="nl-NL" dirty="0" smtClean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 rot="10800000" flipV="1">
            <a:off x="2123728" y="2895897"/>
            <a:ext cx="1584325" cy="4603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491880" y="2103809"/>
            <a:ext cx="1296988" cy="46196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23728" y="1383729"/>
            <a:ext cx="1584325" cy="4603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99592" y="2031801"/>
            <a:ext cx="1512888" cy="46196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929058" y="4120226"/>
            <a:ext cx="92869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2800" dirty="0" smtClean="0">
                <a:solidFill>
                  <a:srgbClr val="000099"/>
                </a:solidFill>
              </a:rPr>
              <a:t>Zuid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747819" y="4621224"/>
            <a:ext cx="71437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2800" dirty="0">
                <a:solidFill>
                  <a:srgbClr val="000099"/>
                </a:solidFill>
              </a:rPr>
              <a:t>♠ </a:t>
            </a:r>
            <a:r>
              <a:rPr lang="en-US" sz="2800" dirty="0">
                <a:solidFill>
                  <a:srgbClr val="000099"/>
                </a:solidFill>
              </a:rPr>
              <a:t>2 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39946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C9FFBF-E8E3-4FD2-8162-E8CDCF9A510B}" type="slidenum">
              <a:rPr lang="nl-NL" smtClean="0"/>
              <a:pPr/>
              <a:t>22</a:t>
            </a:fld>
            <a:endParaRPr lang="nl-NL" smtClean="0"/>
          </a:p>
        </p:txBody>
      </p:sp>
      <p:sp>
        <p:nvSpPr>
          <p:cNvPr id="39947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Lange kleur van een speler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699792" y="289589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H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19872" y="289589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059832" y="289589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475656" y="203180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8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187624" y="203180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9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11760" y="138372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B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763688" y="203180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7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203848" y="138372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4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99792" y="138372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10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067944" y="21038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5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779912" y="21038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6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355976" y="21038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3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411760" y="289589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</a:t>
            </a:r>
            <a:endParaRPr lang="nl-NL" dirty="0">
              <a:solidFill>
                <a:srgbClr val="000099"/>
              </a:solidFill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555776" y="1887785"/>
          <a:ext cx="809625" cy="914400"/>
        </p:xfrm>
        <a:graphic>
          <a:graphicData uri="http://schemas.openxmlformats.org/presentationml/2006/ole">
            <p:oleObj spid="_x0000_s43009" name="Bitmapafbeelding" r:id="rId4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 rot="10800000" flipV="1">
            <a:off x="1889125" y="1808940"/>
            <a:ext cx="2230438" cy="46196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5200650" y="1808940"/>
            <a:ext cx="1871663" cy="46196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905250" y="1089802"/>
            <a:ext cx="1584325" cy="46196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760788" y="2601102"/>
            <a:ext cx="1727200" cy="46196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♠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1992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Lange kleur van een paar</a:t>
            </a:r>
          </a:p>
        </p:txBody>
      </p:sp>
      <p:sp>
        <p:nvSpPr>
          <p:cNvPr id="41993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  <a:p>
            <a:r>
              <a:rPr lang="nl-NL" dirty="0" smtClean="0"/>
              <a:t>Wie heeft de langste  ♠ kleur?</a:t>
            </a:r>
          </a:p>
          <a:p>
            <a:r>
              <a:rPr lang="nl-NL" dirty="0" smtClean="0"/>
              <a:t>Hoeveel slagen maken NZ in de ♠ kleur?</a:t>
            </a:r>
          </a:p>
          <a:p>
            <a:r>
              <a:rPr lang="nl-NL" dirty="0" smtClean="0"/>
              <a:t>1: ♠ A, ♠ 7, ♠ 10, ♠ 2</a:t>
            </a:r>
          </a:p>
          <a:p>
            <a:r>
              <a:rPr lang="nl-NL" dirty="0" smtClean="0"/>
              <a:t>2: ♠ H, ♠ 8, ♠ B, ♠ 3</a:t>
            </a:r>
          </a:p>
          <a:p>
            <a:r>
              <a:rPr lang="nl-NL" dirty="0" smtClean="0"/>
              <a:t>3: ♠ V, ♠ 9,  ??, ♠ 4</a:t>
            </a:r>
          </a:p>
          <a:p>
            <a:r>
              <a:rPr lang="nl-NL" dirty="0" smtClean="0"/>
              <a:t>Hoeveel slagen kunnen OW in ♠ maken?</a:t>
            </a:r>
          </a:p>
          <a:p>
            <a:endParaRPr lang="nl-NL" dirty="0" smtClean="0"/>
          </a:p>
        </p:txBody>
      </p:sp>
      <p:sp>
        <p:nvSpPr>
          <p:cNvPr id="41991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BE5AB7-17A3-4071-A1A2-9C09E5027905}" type="slidenum">
              <a:rPr lang="nl-NL" smtClean="0"/>
              <a:pPr/>
              <a:t>23</a:t>
            </a:fld>
            <a:endParaRPr lang="nl-NL" smtClean="0"/>
          </a:p>
        </p:txBody>
      </p:sp>
      <p:sp>
        <p:nvSpPr>
          <p:cNvPr id="10" name="Tekstvak 9"/>
          <p:cNvSpPr txBox="1"/>
          <p:nvPr/>
        </p:nvSpPr>
        <p:spPr>
          <a:xfrm>
            <a:off x="4211960" y="25837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 H V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08104" y="179162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6 5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012160" y="179162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4 3 2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211960" y="107154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B 10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339752" y="179162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9 8 7</a:t>
            </a:r>
            <a:endParaRPr lang="nl-NL" dirty="0">
              <a:solidFill>
                <a:srgbClr val="000099"/>
              </a:solidFill>
            </a:endParaRPr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4283968" y="1575602"/>
          <a:ext cx="809625" cy="914400"/>
        </p:xfrm>
        <a:graphic>
          <a:graphicData uri="http://schemas.openxmlformats.org/presentationml/2006/ole">
            <p:oleObj spid="_x0000_s38913" name="Bitmapafbeelding" r:id="rId4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dirty="0" smtClean="0"/>
          </a:p>
          <a:p>
            <a:r>
              <a:rPr lang="nl-NL" dirty="0" smtClean="0"/>
              <a:t>Hoeveel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kaarten hebben N-Z.</a:t>
            </a:r>
          </a:p>
          <a:p>
            <a:r>
              <a:rPr lang="nl-NL" dirty="0" smtClean="0"/>
              <a:t>Hoeveel </a:t>
            </a:r>
            <a:r>
              <a:rPr lang="nl-NL" dirty="0" smtClean="0">
                <a:solidFill>
                  <a:srgbClr val="FF0000"/>
                </a:solidFill>
              </a:rPr>
              <a:t>♥ </a:t>
            </a:r>
            <a:r>
              <a:rPr lang="nl-NL" dirty="0" smtClean="0"/>
              <a:t>kaarten hebben O-W</a:t>
            </a:r>
          </a:p>
          <a:p>
            <a:r>
              <a:rPr lang="nl-NL" dirty="0" smtClean="0"/>
              <a:t>Hoeveel slagen kan Zuid in de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-kleur maken?</a:t>
            </a:r>
          </a:p>
          <a:p>
            <a:endParaRPr lang="nl-NL" dirty="0" smtClean="0"/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 rot="10800000" flipV="1">
            <a:off x="2339752" y="2348880"/>
            <a:ext cx="146179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>
                <a:solidFill>
                  <a:srgbClr val="000099"/>
                </a:solidFill>
              </a:rPr>
              <a:t> V 9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220073" y="2348880"/>
            <a:ext cx="1368151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>
                <a:solidFill>
                  <a:srgbClr val="000099"/>
                </a:solidFill>
              </a:rPr>
              <a:t>  B 10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779912" y="1628800"/>
            <a:ext cx="1584325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>
                <a:solidFill>
                  <a:srgbClr val="000099"/>
                </a:solidFill>
              </a:rPr>
              <a:t>  4 3 2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563888" y="3140968"/>
            <a:ext cx="216024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>
                <a:solidFill>
                  <a:srgbClr val="000099"/>
                </a:solidFill>
              </a:rPr>
              <a:t>   A H 8 7 6 5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Lange kleur van een speler</a:t>
            </a:r>
          </a:p>
        </p:txBody>
      </p:sp>
      <p:sp>
        <p:nvSpPr>
          <p:cNvPr id="40967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5B2229-671C-4CC7-88DE-9787ED994580}" type="slidenum">
              <a:rPr lang="nl-NL" smtClean="0"/>
              <a:pPr/>
              <a:t>24</a:t>
            </a:fld>
            <a:endParaRPr lang="nl-NL" smtClean="0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4211960" y="2132856"/>
          <a:ext cx="809625" cy="914400"/>
        </p:xfrm>
        <a:graphic>
          <a:graphicData uri="http://schemas.openxmlformats.org/presentationml/2006/ole">
            <p:oleObj spid="_x0000_s126977" name="Bitmapafbeelding" r:id="rId4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 rot="10800000" flipV="1">
            <a:off x="2339752" y="2348880"/>
            <a:ext cx="146179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♦ ??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220073" y="2348880"/>
            <a:ext cx="1368151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♦  ??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779912" y="1628800"/>
            <a:ext cx="1584325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♦  4 3 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563888" y="3140968"/>
            <a:ext cx="216024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♦   A H 7 5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Lange kleur van een speler</a:t>
            </a:r>
          </a:p>
        </p:txBody>
      </p:sp>
      <p:sp>
        <p:nvSpPr>
          <p:cNvPr id="40969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Reken uit hoeveel </a:t>
            </a: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-kaarten OW hebben</a:t>
            </a:r>
          </a:p>
          <a:p>
            <a:r>
              <a:rPr lang="nl-NL" dirty="0" smtClean="0"/>
              <a:t>Hoeveel slagen kan Zuid in de </a:t>
            </a: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 kleur maken?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40967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5B2229-671C-4CC7-88DE-9787ED994580}" type="slidenum">
              <a:rPr lang="nl-NL" smtClean="0"/>
              <a:pPr/>
              <a:t>25</a:t>
            </a:fld>
            <a:endParaRPr lang="nl-NL" smtClean="0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4139952" y="2132856"/>
          <a:ext cx="809625" cy="914400"/>
        </p:xfrm>
        <a:graphic>
          <a:graphicData uri="http://schemas.openxmlformats.org/presentationml/2006/ole">
            <p:oleObj spid="_x0000_s124929" name="Bitmapafbeelding" r:id="rId4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el 12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Samenwerken met lange kleuren</a:t>
            </a:r>
          </a:p>
        </p:txBody>
      </p:sp>
      <p:sp>
        <p:nvSpPr>
          <p:cNvPr id="43010" name="Tijdelijke aanduiding voor inhoud 9"/>
          <p:cNvSpPr>
            <a:spLocks noGrp="1"/>
          </p:cNvSpPr>
          <p:nvPr>
            <p:ph idx="1"/>
          </p:nvPr>
        </p:nvSpPr>
        <p:spPr>
          <a:xfrm>
            <a:off x="838200" y="1142984"/>
            <a:ext cx="8091518" cy="5226216"/>
          </a:xfrm>
        </p:spPr>
        <p:txBody>
          <a:bodyPr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Zuid begint met de lange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kleur.</a:t>
            </a:r>
            <a:br>
              <a:rPr lang="nl-NL" dirty="0" smtClean="0"/>
            </a:br>
            <a:r>
              <a:rPr lang="nl-NL" dirty="0" smtClean="0"/>
              <a:t>De slag wordt gewonnen door:</a:t>
            </a:r>
          </a:p>
          <a:p>
            <a:r>
              <a:rPr lang="nl-NL" dirty="0" smtClean="0"/>
              <a:t>Welke kleur zal West gaan spelen? Waarom?</a:t>
            </a:r>
          </a:p>
          <a:p>
            <a:r>
              <a:rPr lang="nl-NL" dirty="0" smtClean="0"/>
              <a:t>De gewonnen worden door: </a:t>
            </a:r>
          </a:p>
          <a:p>
            <a:r>
              <a:rPr lang="nl-NL" dirty="0" smtClean="0"/>
              <a:t>Wat moet Noord nu doen en waarom?</a:t>
            </a:r>
          </a:p>
        </p:txBody>
      </p:sp>
      <p:sp>
        <p:nvSpPr>
          <p:cNvPr id="43012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A030E1-92BB-4B06-876A-3EDD5F6AC5AA}" type="slidenum">
              <a:rPr lang="nl-NL" smtClean="0"/>
              <a:pPr/>
              <a:t>26</a:t>
            </a:fld>
            <a:endParaRPr lang="nl-NL" smtClean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 rot="10800000" flipV="1">
            <a:off x="2267744" y="2060848"/>
            <a:ext cx="1500188" cy="7232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>
                <a:solidFill>
                  <a:srgbClr val="000099"/>
                </a:solidFill>
              </a:rPr>
              <a:t>A 4 3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V 10 8 4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04048" y="2060848"/>
            <a:ext cx="1871663" cy="7232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>
                <a:solidFill>
                  <a:srgbClr val="000099"/>
                </a:solidFill>
              </a:rPr>
              <a:t>6 5 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H B 2</a:t>
            </a: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3643313" y="1168400"/>
            <a:ext cx="1512887" cy="7232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>
                <a:solidFill>
                  <a:srgbClr val="000099"/>
                </a:solidFill>
              </a:rPr>
              <a:t>9 8 7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A 6 3</a:t>
            </a:r>
          </a:p>
        </p:txBody>
      </p:sp>
      <p:sp>
        <p:nvSpPr>
          <p:cNvPr id="43017" name="Text Box 6"/>
          <p:cNvSpPr txBox="1">
            <a:spLocks noChangeArrowheads="1"/>
          </p:cNvSpPr>
          <p:nvPr/>
        </p:nvSpPr>
        <p:spPr bwMode="auto">
          <a:xfrm>
            <a:off x="3635896" y="2996952"/>
            <a:ext cx="1720775" cy="7232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>
                <a:solidFill>
                  <a:srgbClr val="000099"/>
                </a:solidFill>
              </a:rPr>
              <a:t>H V B </a:t>
            </a:r>
            <a:r>
              <a:rPr lang="nl-NL" sz="2000" dirty="0" smtClean="0">
                <a:solidFill>
                  <a:srgbClr val="000099"/>
                </a:solidFill>
              </a:rPr>
              <a:t>10 2</a:t>
            </a:r>
            <a:endParaRPr lang="nl-NL" sz="2000" dirty="0">
              <a:solidFill>
                <a:srgbClr val="000099"/>
              </a:solidFill>
            </a:endParaRP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9 7 5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143476" y="427580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West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727708" y="52863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</a:rPr>
              <a:t>Noord</a:t>
            </a:r>
            <a:endParaRPr lang="nl-NL" sz="2800" dirty="0">
              <a:solidFill>
                <a:srgbClr val="000099"/>
              </a:solidFill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995936" y="1988840"/>
          <a:ext cx="809625" cy="914400"/>
        </p:xfrm>
        <a:graphic>
          <a:graphicData uri="http://schemas.openxmlformats.org/presentationml/2006/ole">
            <p:oleObj spid="_x0000_s35841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 slagen met lange kleuren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24744"/>
            <a:ext cx="8244408" cy="49434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nl-NL" dirty="0" smtClean="0"/>
              <a:t>Slagen maken met azen en heren is makkelijk.</a:t>
            </a:r>
          </a:p>
          <a:p>
            <a:pPr eaLnBrk="1" hangingPunct="1">
              <a:lnSpc>
                <a:spcPct val="110000"/>
              </a:lnSpc>
            </a:pPr>
            <a:endParaRPr lang="nl-NL" dirty="0" smtClean="0"/>
          </a:p>
          <a:p>
            <a:pPr eaLnBrk="1" hangingPunct="1">
              <a:lnSpc>
                <a:spcPct val="110000"/>
              </a:lnSpc>
            </a:pPr>
            <a:r>
              <a:rPr lang="nl-NL" dirty="0" smtClean="0"/>
              <a:t>Slagen maken</a:t>
            </a:r>
            <a:r>
              <a:rPr lang="nl-NL" b="1" dirty="0" smtClean="0"/>
              <a:t> met lage kaarten</a:t>
            </a:r>
            <a:r>
              <a:rPr lang="nl-NL" dirty="0" smtClean="0"/>
              <a:t> lukt soms ook.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nl-NL" dirty="0" smtClean="0"/>
              <a:t>    Maar daarvoor moet je goed </a:t>
            </a:r>
            <a:r>
              <a:rPr lang="nl-NL" u="sng" dirty="0" smtClean="0"/>
              <a:t>opletten</a:t>
            </a:r>
            <a:r>
              <a:rPr lang="nl-NL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endParaRPr lang="nl-NL" dirty="0" smtClean="0"/>
          </a:p>
          <a:p>
            <a:pPr eaLnBrk="1" hangingPunct="1">
              <a:lnSpc>
                <a:spcPct val="110000"/>
              </a:lnSpc>
            </a:pPr>
            <a:r>
              <a:rPr lang="nl-NL" dirty="0" smtClean="0"/>
              <a:t>Kijk van welke kleur je 4 of liever nog meer kaarten hebt, de truc is die </a:t>
            </a:r>
            <a:r>
              <a:rPr lang="nl-NL" b="1" dirty="0" smtClean="0"/>
              <a:t>lange kleur </a:t>
            </a:r>
            <a:br>
              <a:rPr lang="nl-NL" b="1" dirty="0" smtClean="0"/>
            </a:br>
            <a:r>
              <a:rPr lang="nl-NL" dirty="0" smtClean="0"/>
              <a:t>zo vaak te spelen dat de tegenspelers </a:t>
            </a:r>
            <a:br>
              <a:rPr lang="nl-NL" dirty="0" smtClean="0"/>
            </a:br>
            <a:r>
              <a:rPr lang="nl-NL" dirty="0" smtClean="0"/>
              <a:t>die kleur niet meer hebben.</a:t>
            </a:r>
          </a:p>
        </p:txBody>
      </p:sp>
      <p:sp>
        <p:nvSpPr>
          <p:cNvPr id="44036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2D78BD-32F2-4C05-8DF3-3FF847B1CFA3}" type="slidenum">
              <a:rPr lang="nl-NL" smtClean="0"/>
              <a:pPr/>
              <a:t>27</a:t>
            </a:fld>
            <a:endParaRPr lang="nl-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 slagen met lange kleuren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24744"/>
            <a:ext cx="8244408" cy="49434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nl-NL" dirty="0" smtClean="0"/>
          </a:p>
          <a:p>
            <a:pPr eaLnBrk="1" hangingPunct="1">
              <a:lnSpc>
                <a:spcPct val="110000"/>
              </a:lnSpc>
            </a:pPr>
            <a:r>
              <a:rPr lang="nl-NL" dirty="0" smtClean="0"/>
              <a:t>Als de tegenstanders geen kaarten meer hebben in jouw lange kleur, dan heb je de lage kaarten van die kleur </a:t>
            </a:r>
            <a:r>
              <a:rPr lang="nl-NL" b="1" dirty="0" smtClean="0"/>
              <a:t>vrijgespeeld</a:t>
            </a:r>
            <a:r>
              <a:rPr lang="nl-NL" dirty="0" smtClean="0"/>
              <a:t>. </a:t>
            </a:r>
          </a:p>
          <a:p>
            <a:pPr eaLnBrk="1" hangingPunct="1">
              <a:lnSpc>
                <a:spcPct val="110000"/>
              </a:lnSpc>
            </a:pPr>
            <a:endParaRPr lang="nl-NL" dirty="0" smtClean="0"/>
          </a:p>
          <a:p>
            <a:pPr eaLnBrk="1" hangingPunct="1">
              <a:lnSpc>
                <a:spcPct val="110000"/>
              </a:lnSpc>
            </a:pPr>
            <a:r>
              <a:rPr lang="nl-NL" dirty="0" smtClean="0"/>
              <a:t>Let goed op de lange kleur van je partner,</a:t>
            </a:r>
            <a:br>
              <a:rPr lang="nl-NL" dirty="0" smtClean="0"/>
            </a:br>
            <a:r>
              <a:rPr lang="nl-NL" dirty="0" smtClean="0"/>
              <a:t>dan kun je samenwerken!</a:t>
            </a:r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</p:txBody>
      </p:sp>
      <p:sp>
        <p:nvSpPr>
          <p:cNvPr id="44036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2D78BD-32F2-4C05-8DF3-3FF847B1CFA3}" type="slidenum">
              <a:rPr lang="nl-NL" smtClean="0"/>
              <a:pPr/>
              <a:t>28</a:t>
            </a:fld>
            <a:endParaRPr lang="nl-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nl-NL" dirty="0" smtClean="0"/>
              <a:t>Wat was de uitkomstkaart?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nl-NL" dirty="0" smtClean="0"/>
              <a:t>Heb je nog een kaart die is vrijgespeeld?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nl-NL" dirty="0" smtClean="0"/>
              <a:t>Let steeds goed op of iedereen bekent.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nl-NL" dirty="0" smtClean="0"/>
              <a:t>Als jij aan slag komt en je hebt de 13e kaart van een kleur, dan win je de slag, ook al is het de 2.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nl-NL" dirty="0" smtClean="0"/>
          </a:p>
        </p:txBody>
      </p:sp>
      <p:sp>
        <p:nvSpPr>
          <p:cNvPr id="58371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Aft>
                <a:spcPts val="1200"/>
              </a:spcAft>
            </a:pPr>
            <a:fld id="{AC259BB4-452F-4D01-AE2B-2C55C1435BEA}" type="slidenum">
              <a:rPr lang="nl-NL" smtClean="0"/>
              <a:pPr>
                <a:spcAft>
                  <a:spcPts val="1200"/>
                </a:spcAft>
              </a:pPr>
              <a:t>29</a:t>
            </a:fld>
            <a:endParaRPr lang="nl-NL" smtClean="0"/>
          </a:p>
        </p:txBody>
      </p:sp>
      <p:sp>
        <p:nvSpPr>
          <p:cNvPr id="5837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l-NL" smtClean="0"/>
              <a:t>Bridgen is memory spelen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</a:t>
            </a:r>
          </a:p>
        </p:txBody>
      </p:sp>
      <p:sp>
        <p:nvSpPr>
          <p:cNvPr id="22531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Bij bridge praten we over 4 kleuren:</a:t>
            </a:r>
          </a:p>
          <a:p>
            <a:pPr lvl="1" eaLnBrk="1" hangingPunct="1">
              <a:lnSpc>
                <a:spcPct val="150000"/>
              </a:lnSpc>
              <a:buNone/>
              <a:tabLst>
                <a:tab pos="1079500" algn="l"/>
              </a:tabLst>
            </a:pPr>
            <a:r>
              <a:rPr lang="nl-NL" sz="2800" dirty="0" smtClean="0"/>
              <a:t>♠ 	=	 </a:t>
            </a:r>
            <a:r>
              <a:rPr lang="nl-NL" sz="2800" dirty="0" smtClean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150000"/>
              </a:lnSpc>
              <a:buNone/>
              <a:tabLst>
                <a:tab pos="1079500" algn="l"/>
              </a:tabLst>
            </a:pPr>
            <a:r>
              <a:rPr lang="nl-NL" sz="2800" dirty="0" smtClean="0">
                <a:solidFill>
                  <a:srgbClr val="FF0000"/>
                </a:solidFill>
              </a:rPr>
              <a:t>♥ 	</a:t>
            </a:r>
            <a:r>
              <a:rPr lang="nl-NL" sz="2800" dirty="0" smtClean="0"/>
              <a:t>=</a:t>
            </a:r>
            <a:r>
              <a:rPr lang="nl-NL" sz="2800" dirty="0" smtClean="0">
                <a:solidFill>
                  <a:srgbClr val="FF0000"/>
                </a:solidFill>
              </a:rPr>
              <a:t>	</a:t>
            </a:r>
            <a:endParaRPr lang="nl-NL" sz="2800" dirty="0" smtClean="0"/>
          </a:p>
          <a:p>
            <a:pPr lvl="1" eaLnBrk="1" hangingPunct="1">
              <a:lnSpc>
                <a:spcPct val="150000"/>
              </a:lnSpc>
              <a:buNone/>
              <a:tabLst>
                <a:tab pos="1079500" algn="l"/>
              </a:tabLst>
            </a:pPr>
            <a:r>
              <a:rPr lang="nl-NL" sz="2800" dirty="0" smtClean="0">
                <a:solidFill>
                  <a:srgbClr val="FF0000"/>
                </a:solidFill>
              </a:rPr>
              <a:t>♦ 		</a:t>
            </a:r>
            <a:r>
              <a:rPr lang="nl-NL" sz="2800" dirty="0" smtClean="0"/>
              <a:t>=</a:t>
            </a:r>
            <a:r>
              <a:rPr lang="nl-NL" sz="2800" dirty="0" smtClean="0">
                <a:solidFill>
                  <a:srgbClr val="FF0000"/>
                </a:solidFill>
              </a:rPr>
              <a:t>	</a:t>
            </a:r>
            <a:endParaRPr lang="nl-NL" sz="2800" dirty="0" smtClean="0"/>
          </a:p>
          <a:p>
            <a:pPr lvl="1" eaLnBrk="1" hangingPunct="1">
              <a:lnSpc>
                <a:spcPct val="150000"/>
              </a:lnSpc>
              <a:buNone/>
              <a:tabLst>
                <a:tab pos="1079500" algn="l"/>
              </a:tabLst>
            </a:pPr>
            <a:r>
              <a:rPr lang="nl-NL" sz="2800" dirty="0" smtClean="0"/>
              <a:t>♣ 	=	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09040D-DA6D-43E1-BE6F-5EBCCF365225}" type="slidenum">
              <a:rPr lang="nl-NL" smtClean="0"/>
              <a:pPr/>
              <a:t>3</a:t>
            </a:fld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2703782" y="31686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harten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699792" y="243111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99"/>
                </a:solidFill>
              </a:rPr>
              <a:t>s</a:t>
            </a:r>
            <a:r>
              <a:rPr lang="nl-NL" sz="2800" dirty="0" smtClean="0">
                <a:solidFill>
                  <a:srgbClr val="000099"/>
                </a:solidFill>
              </a:rPr>
              <a:t>choppen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05492" y="38864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ruiten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02072" y="46075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klaveren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 rot="10800000" flipV="1">
            <a:off x="2339752" y="2005940"/>
            <a:ext cx="146179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 smtClean="0">
                <a:solidFill>
                  <a:srgbClr val="000099"/>
                </a:solidFill>
              </a:rPr>
              <a:t>B 10 9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923928" y="2798028"/>
            <a:ext cx="1368151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 smtClean="0">
                <a:solidFill>
                  <a:srgbClr val="000099"/>
                </a:solidFill>
              </a:rPr>
              <a:t>5 4 2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779912" y="1285860"/>
            <a:ext cx="1584325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 smtClean="0">
                <a:solidFill>
                  <a:srgbClr val="000099"/>
                </a:solidFill>
              </a:rPr>
              <a:t>8 7 6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220072" y="2077948"/>
            <a:ext cx="2160240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 smtClean="0">
                <a:solidFill>
                  <a:srgbClr val="000099"/>
                </a:solidFill>
              </a:rPr>
              <a:t>   A H V 3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4096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Tafelpuzzel B 2.1 (facultatief)</a:t>
            </a:r>
          </a:p>
        </p:txBody>
      </p:sp>
      <p:sp>
        <p:nvSpPr>
          <p:cNvPr id="40969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Wie kan de meeste slagen maken?</a:t>
            </a:r>
          </a:p>
          <a:p>
            <a:r>
              <a:rPr lang="nl-NL" dirty="0" smtClean="0"/>
              <a:t>Als je allemaal zo’n kleur hebt als oost, </a:t>
            </a:r>
            <a:br>
              <a:rPr lang="nl-NL" dirty="0" smtClean="0"/>
            </a:br>
            <a:r>
              <a:rPr lang="nl-NL" dirty="0" smtClean="0"/>
              <a:t>maak je dan allemaal 4 slagen?</a:t>
            </a:r>
          </a:p>
          <a:p>
            <a:r>
              <a:rPr lang="nl-NL" dirty="0" smtClean="0"/>
              <a:t>Hoe komt dat?</a:t>
            </a:r>
          </a:p>
          <a:p>
            <a:r>
              <a:rPr lang="nl-NL" dirty="0" smtClean="0"/>
              <a:t>Maakt het uit of je mag beginnen met spelen?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40967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5B2229-671C-4CC7-88DE-9787ED994580}" type="slidenum">
              <a:rPr lang="nl-NL" smtClean="0"/>
              <a:pPr/>
              <a:t>30</a:t>
            </a:fld>
            <a:endParaRPr lang="nl-NL" smtClean="0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4139952" y="1789916"/>
          <a:ext cx="809625" cy="914400"/>
        </p:xfrm>
        <a:graphic>
          <a:graphicData uri="http://schemas.openxmlformats.org/presentationml/2006/ole">
            <p:oleObj spid="_x0000_s122881" name="Bitmapafbeelding" r:id="rId4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5B2229-671C-4CC7-88DE-9787ED994580}" type="slidenum">
              <a:rPr lang="nl-NL" smtClean="0"/>
              <a:pPr/>
              <a:t>31</a:t>
            </a:fld>
            <a:endParaRPr lang="nl-NL" smtClean="0"/>
          </a:p>
        </p:txBody>
      </p:sp>
      <p:sp>
        <p:nvSpPr>
          <p:cNvPr id="40969" name="Tijdelijke aanduiding voor inhoud 9"/>
          <p:cNvSpPr>
            <a:spLocks noGrp="1"/>
          </p:cNvSpPr>
          <p:nvPr>
            <p:ph idx="1"/>
          </p:nvPr>
        </p:nvSpPr>
        <p:spPr>
          <a:xfrm>
            <a:off x="785786" y="5416724"/>
            <a:ext cx="8358214" cy="1584176"/>
          </a:xfrm>
        </p:spPr>
        <p:txBody>
          <a:bodyPr/>
          <a:lstStyle/>
          <a:p>
            <a:pPr algn="ctr">
              <a:buNone/>
            </a:pPr>
            <a:r>
              <a:rPr lang="nl-NL" dirty="0" smtClean="0"/>
              <a:t> </a:t>
            </a:r>
            <a:r>
              <a:rPr lang="nl-NL" sz="2400" dirty="0" smtClean="0"/>
              <a:t>Als je een lange kleur hebt, maar niet de 3 hoogste </a:t>
            </a:r>
            <a:br>
              <a:rPr lang="nl-NL" sz="2400" dirty="0" smtClean="0"/>
            </a:br>
            <a:r>
              <a:rPr lang="nl-NL" sz="2400" dirty="0" smtClean="0"/>
              <a:t>kaarten moet eerst de hoge kaart er uit, </a:t>
            </a:r>
            <a:br>
              <a:rPr lang="nl-NL" sz="2400" dirty="0" smtClean="0"/>
            </a:br>
            <a:endParaRPr lang="nl-NL" sz="2400" dirty="0" smtClean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971600" y="1124744"/>
          <a:ext cx="4824534" cy="4320480"/>
        </p:xfrm>
        <a:graphic>
          <a:graphicData uri="http://schemas.openxmlformats.org/drawingml/2006/table">
            <a:tbl>
              <a:tblPr/>
              <a:tblGrid>
                <a:gridCol w="1608178"/>
                <a:gridCol w="1608178"/>
                <a:gridCol w="1608178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endParaRPr lang="nl-NL" sz="1200" spc="-15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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765</a:t>
                      </a:r>
                      <a:endParaRPr lang="nl-NL" sz="2000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+mn-lt"/>
                          <a:ea typeface="Symbol"/>
                          <a:cs typeface="Symbol"/>
                          <a:sym typeface="Symbol"/>
                        </a:rPr>
                        <a:t>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A42</a:t>
                      </a:r>
                      <a:endParaRPr lang="nl-NL" sz="2000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Verdana"/>
                          <a:sym typeface="Symbol"/>
                        </a:rPr>
                        <a:t>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1098</a:t>
                      </a:r>
                      <a:endParaRPr lang="nl-NL" sz="2000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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HVB4</a:t>
                      </a:r>
                      <a:endParaRPr lang="nl-NL" sz="2000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nl-NL" sz="1200" spc="-15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  <a:sym typeface="Symbol"/>
                        </a:rPr>
                        <a:t>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1098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Verdana"/>
                          <a:ea typeface="Symbol"/>
                          <a:cs typeface="Symbol"/>
                          <a:sym typeface="Symbol"/>
                        </a:rPr>
                        <a:t>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765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Verdana"/>
                          <a:sym typeface="Symbol"/>
                        </a:rPr>
                        <a:t>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HVB3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  <a:sym typeface="Symbol"/>
                        </a:rPr>
                        <a:t>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A32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235" algn="r"/>
                          <a:tab pos="899160" algn="l"/>
                        </a:tabLst>
                      </a:pP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A42</a:t>
                      </a:r>
                      <a:endParaRPr lang="nl-NL" sz="2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Arial" pitchFamily="34" charset="0"/>
                          <a:ea typeface="Symbol"/>
                          <a:cs typeface="Arial" pitchFamily="34" charset="0"/>
                          <a:sym typeface="Symbol"/>
                        </a:rPr>
                        <a:t>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HVB3</a:t>
                      </a:r>
                      <a:endParaRPr lang="nl-NL" sz="2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765</a:t>
                      </a:r>
                      <a:endParaRPr lang="nl-NL" sz="2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109</a:t>
                      </a:r>
                      <a:endParaRPr lang="nl-NL" sz="2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endParaRPr lang="nl-NL" sz="12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  <a:sym typeface="Symbol"/>
                        </a:rPr>
                        <a:t>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HVB3 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Verdana"/>
                          <a:ea typeface="Symbol"/>
                          <a:cs typeface="Symbol"/>
                          <a:sym typeface="Symbol"/>
                        </a:rPr>
                        <a:t>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1098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Verdana"/>
                          <a:sym typeface="Symbol"/>
                        </a:rPr>
                        <a:t>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A42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  <a:sym typeface="Symbol"/>
                        </a:rPr>
                        <a:t></a:t>
                      </a:r>
                      <a:r>
                        <a:rPr lang="nl-NL" sz="2000" spc="-15" dirty="0">
                          <a:solidFill>
                            <a:srgbClr val="000099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765</a:t>
                      </a:r>
                      <a:endParaRPr lang="nl-NL" sz="20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rgbClr val="00009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2987824" y="2852936"/>
          <a:ext cx="809625" cy="914400"/>
        </p:xfrm>
        <a:graphic>
          <a:graphicData uri="http://schemas.openxmlformats.org/presentationml/2006/ole">
            <p:oleObj spid="_x0000_s120833" name="Bitmapafbeelding" r:id="rId4" imgW="2142857" imgH="2400635" progId="PBrush">
              <p:embed/>
            </p:oleObj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5868144" y="1052736"/>
            <a:ext cx="3275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99"/>
                </a:solidFill>
              </a:rPr>
              <a:t>Oost mag beginnen.</a:t>
            </a:r>
          </a:p>
          <a:p>
            <a:endParaRPr lang="nl-NL" dirty="0" smtClean="0">
              <a:solidFill>
                <a:srgbClr val="000099"/>
              </a:solidFill>
            </a:endParaRPr>
          </a:p>
          <a:p>
            <a:r>
              <a:rPr lang="nl-NL" dirty="0" smtClean="0">
                <a:solidFill>
                  <a:srgbClr val="000099"/>
                </a:solidFill>
              </a:rPr>
              <a:t>In welke kleur kan Oost slagen winnen?</a:t>
            </a:r>
          </a:p>
          <a:p>
            <a:endParaRPr lang="nl-NL" dirty="0" smtClean="0">
              <a:solidFill>
                <a:srgbClr val="000099"/>
              </a:solidFill>
            </a:endParaRPr>
          </a:p>
          <a:p>
            <a:r>
              <a:rPr lang="nl-NL" dirty="0" smtClean="0">
                <a:solidFill>
                  <a:srgbClr val="000099"/>
                </a:solidFill>
              </a:rPr>
              <a:t>In welke kleur kan Zuid slagen winnen?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857884" y="4005064"/>
            <a:ext cx="328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99"/>
                </a:solidFill>
              </a:rPr>
              <a:t>In welke kleur kan West slagen winnen?</a:t>
            </a:r>
          </a:p>
          <a:p>
            <a:r>
              <a:rPr lang="nl-NL" dirty="0" smtClean="0">
                <a:solidFill>
                  <a:srgbClr val="000099"/>
                </a:solidFill>
              </a:rPr>
              <a:t>In welke kleur kan Noord slagen winnen?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71538" y="6357958"/>
            <a:ext cx="80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000099"/>
                </a:solidFill>
              </a:rPr>
              <a:t>daarna moet je weer aan slag komen!</a:t>
            </a:r>
            <a:endParaRPr lang="nl-NL" dirty="0">
              <a:solidFill>
                <a:srgbClr val="000099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Tafelpuzzel B 2.2 (facultatief)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UITKOMST</a:t>
            </a:r>
            <a:br>
              <a:rPr lang="en-US" smtClean="0"/>
            </a:br>
            <a:r>
              <a:rPr lang="en-US" smtClean="0"/>
              <a:t>AFSPRAKEN</a:t>
            </a:r>
          </a:p>
          <a:p>
            <a:endParaRPr lang="nl-NL" smtClean="0"/>
          </a:p>
        </p:txBody>
      </p:sp>
      <p:sp>
        <p:nvSpPr>
          <p:cNvPr id="45059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Uitkomen is belangrijk!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2984"/>
            <a:ext cx="8305800" cy="494349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endParaRPr lang="nl-NL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nl-NL" smtClean="0"/>
              <a:t>Je hebt geoefend en gepuzzeld.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nl-NL" smtClean="0"/>
              <a:t>De uitkomstkaart is belangrijk </a:t>
            </a:r>
            <a:br>
              <a:rPr lang="nl-NL" smtClean="0"/>
            </a:br>
            <a:r>
              <a:rPr lang="nl-NL" smtClean="0"/>
              <a:t>voor het verloop van het spel.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nl-NL" smtClean="0"/>
              <a:t>De goede uitkomst kiezen is niet altijd makkelijk.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5"/>
          <p:cNvSpPr>
            <a:spLocks noGrp="1"/>
          </p:cNvSpPr>
          <p:nvPr>
            <p:ph type="title"/>
          </p:nvPr>
        </p:nvSpPr>
        <p:spPr>
          <a:xfrm>
            <a:off x="1500188" y="0"/>
            <a:ext cx="7896348" cy="714375"/>
          </a:xfrm>
        </p:spPr>
        <p:txBody>
          <a:bodyPr/>
          <a:lstStyle/>
          <a:p>
            <a:r>
              <a:rPr lang="nl-NL" dirty="0" smtClean="0"/>
              <a:t>Uitkomen is een belangrijke keuze</a:t>
            </a:r>
          </a:p>
        </p:txBody>
      </p:sp>
      <p:sp>
        <p:nvSpPr>
          <p:cNvPr id="46083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143001"/>
            <a:ext cx="8091488" cy="3078088"/>
          </a:xfrm>
        </p:spPr>
        <p:txBody>
          <a:bodyPr/>
          <a:lstStyle/>
          <a:p>
            <a:r>
              <a:rPr lang="nl-NL" dirty="0" smtClean="0"/>
              <a:t>Slagen maken met azen en heren is erg makkelijk. Zeker als je een mooi rijtje hebt.</a:t>
            </a:r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Dat lukt bijna altijd. 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Je speelt gewoon die </a:t>
            </a:r>
            <a:r>
              <a:rPr lang="nl-NL" b="1" dirty="0" smtClean="0"/>
              <a:t>Serie</a:t>
            </a:r>
            <a:r>
              <a:rPr lang="nl-NL" dirty="0" smtClean="0"/>
              <a:t> af.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 rot="10800000" flipV="1">
            <a:off x="3203848" y="2564904"/>
            <a:ext cx="2230437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A H V 2</a:t>
            </a:r>
          </a:p>
        </p:txBody>
      </p:sp>
      <p:sp>
        <p:nvSpPr>
          <p:cNvPr id="4608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B26191-4E79-4E37-B5A9-975414209C78}" type="slidenum">
              <a:rPr lang="nl-NL" smtClean="0"/>
              <a:pPr/>
              <a:t>34</a:t>
            </a:fld>
            <a:endParaRPr lang="nl-NL" smtClean="0"/>
          </a:p>
        </p:txBody>
      </p:sp>
      <p:sp>
        <p:nvSpPr>
          <p:cNvPr id="6" name="Tekstvak 5"/>
          <p:cNvSpPr txBox="1"/>
          <p:nvPr/>
        </p:nvSpPr>
        <p:spPr>
          <a:xfrm>
            <a:off x="1259632" y="4437112"/>
            <a:ext cx="7884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Een serie is een rijtje kaarten achter elkaar.</a:t>
            </a:r>
          </a:p>
          <a:p>
            <a:endParaRPr lang="nl-NL" sz="2800" dirty="0" smtClean="0">
              <a:solidFill>
                <a:srgbClr val="000099"/>
              </a:solidFill>
            </a:endParaRPr>
          </a:p>
          <a:p>
            <a:r>
              <a:rPr lang="nl-NL" sz="2800" dirty="0" smtClean="0">
                <a:solidFill>
                  <a:srgbClr val="000099"/>
                </a:solidFill>
              </a:rPr>
              <a:t>Maar: Je hebt niet altijd de hoogste kaarten!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Een serie is een mooie uitkomst</a:t>
            </a:r>
            <a:endParaRPr lang="nl-NL" dirty="0"/>
          </a:p>
        </p:txBody>
      </p:sp>
      <p:sp>
        <p:nvSpPr>
          <p:cNvPr id="47106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7108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153D6E-0238-4202-AFFE-69CDC232EEF0}" type="slidenum">
              <a:rPr lang="nl-NL" smtClean="0"/>
              <a:pPr/>
              <a:t>35</a:t>
            </a:fld>
            <a:endParaRPr lang="nl-NL" smtClean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 rot="10800000" flipV="1">
            <a:off x="1500188" y="2214563"/>
            <a:ext cx="2016125" cy="723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000099"/>
                </a:solidFill>
              </a:rPr>
              <a:t>♠  A H 6</a:t>
            </a:r>
            <a:endParaRPr lang="nl-NL" sz="2000" dirty="0">
              <a:solidFill>
                <a:srgbClr val="000099"/>
              </a:solidFill>
            </a:endParaRPr>
          </a:p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♦  </a:t>
            </a:r>
            <a:r>
              <a:rPr lang="nl-NL" sz="2000" dirty="0" smtClean="0">
                <a:solidFill>
                  <a:srgbClr val="000099"/>
                </a:solidFill>
              </a:rPr>
              <a:t>V </a:t>
            </a:r>
            <a:r>
              <a:rPr lang="nl-NL" sz="2000" dirty="0">
                <a:solidFill>
                  <a:srgbClr val="000099"/>
                </a:solidFill>
              </a:rPr>
              <a:t>B 10 2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14938" y="2214563"/>
            <a:ext cx="1871662" cy="723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000099"/>
                </a:solidFill>
              </a:rPr>
              <a:t>♠  B 10 9 8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</a:t>
            </a:r>
            <a:r>
              <a:rPr lang="nl-NL" sz="2000" dirty="0" smtClean="0">
                <a:solidFill>
                  <a:srgbClr val="000099"/>
                </a:solidFill>
              </a:rPr>
              <a:t>7 5 </a:t>
            </a:r>
            <a:r>
              <a:rPr lang="nl-NL" sz="2000" dirty="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3643306" y="1357298"/>
            <a:ext cx="1512888" cy="7232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</a:t>
            </a:r>
            <a:r>
              <a:rPr lang="nl-NL" sz="2000" dirty="0" smtClean="0">
                <a:solidFill>
                  <a:srgbClr val="000099"/>
                </a:solidFill>
              </a:rPr>
              <a:t>  A </a:t>
            </a:r>
            <a:r>
              <a:rPr lang="nl-NL" sz="2000" dirty="0">
                <a:solidFill>
                  <a:srgbClr val="000099"/>
                </a:solidFill>
              </a:rPr>
              <a:t>H V 4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 9 8 6</a:t>
            </a:r>
          </a:p>
        </p:txBody>
      </p:sp>
      <p:sp>
        <p:nvSpPr>
          <p:cNvPr id="47113" name="Text Box 6"/>
          <p:cNvSpPr txBox="1">
            <a:spLocks noChangeArrowheads="1"/>
          </p:cNvSpPr>
          <p:nvPr/>
        </p:nvSpPr>
        <p:spPr bwMode="auto">
          <a:xfrm>
            <a:off x="3643313" y="3133728"/>
            <a:ext cx="1500187" cy="723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>
                <a:solidFill>
                  <a:srgbClr val="000099"/>
                </a:solidFill>
              </a:rPr>
              <a:t> </a:t>
            </a:r>
            <a:r>
              <a:rPr lang="nl-NL" sz="2000" dirty="0" smtClean="0">
                <a:solidFill>
                  <a:srgbClr val="000099"/>
                </a:solidFill>
              </a:rPr>
              <a:t> A </a:t>
            </a:r>
            <a:r>
              <a:rPr lang="nl-NL" sz="2000" dirty="0">
                <a:solidFill>
                  <a:srgbClr val="000099"/>
                </a:solidFill>
              </a:rPr>
              <a:t>H 4 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000099"/>
                </a:solidFill>
              </a:rPr>
              <a:t>♣ H V 10 9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87624" y="3933056"/>
            <a:ext cx="57606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West heeft een serie in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Noord heeft een serie in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Oost heeft een serie in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Zuid heeft een  gebroken serie in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004048" y="3933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♦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5076056" y="4365104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♥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4860032" y="47971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♠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516216" y="52292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♣</a:t>
            </a:r>
            <a:endParaRPr lang="nl-NL" sz="2800" dirty="0">
              <a:solidFill>
                <a:srgbClr val="000099"/>
              </a:solidFill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4000496" y="2143116"/>
          <a:ext cx="809625" cy="914400"/>
        </p:xfrm>
        <a:graphic>
          <a:graphicData uri="http://schemas.openxmlformats.org/presentationml/2006/ole">
            <p:oleObj spid="_x0000_s31745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en-US" dirty="0" smtClean="0"/>
              <a:t>Start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je die </a:t>
            </a:r>
            <a:r>
              <a:rPr lang="en-US" dirty="0" err="1" smtClean="0"/>
              <a:t>hebt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4000" dirty="0" smtClean="0"/>
          </a:p>
          <a:p>
            <a:endParaRPr lang="nl-NL" sz="4000" dirty="0" smtClean="0"/>
          </a:p>
          <a:p>
            <a:r>
              <a:rPr lang="nl-NL" dirty="0" smtClean="0"/>
              <a:t>Je hebt nu een serie, de 2 hoogste kaarten niet</a:t>
            </a:r>
          </a:p>
          <a:p>
            <a:r>
              <a:rPr lang="nl-NL" dirty="0" smtClean="0"/>
              <a:t>Die moeten eerst er uit worden gespeeld</a:t>
            </a:r>
          </a:p>
          <a:p>
            <a:r>
              <a:rPr lang="nl-NL" dirty="0" smtClean="0"/>
              <a:t>Met welke kaart ga je beginnen?</a:t>
            </a:r>
          </a:p>
          <a:p>
            <a:r>
              <a:rPr lang="nl-NL" dirty="0" smtClean="0"/>
              <a:t>Lukt het wegspelen van de </a:t>
            </a:r>
            <a:r>
              <a:rPr lang="nl-NL" dirty="0" smtClean="0">
                <a:solidFill>
                  <a:srgbClr val="FF0000"/>
                </a:solidFill>
              </a:rPr>
              <a:t>♥ </a:t>
            </a:r>
            <a:r>
              <a:rPr lang="nl-NL" dirty="0" smtClean="0"/>
              <a:t>A en </a:t>
            </a:r>
            <a:r>
              <a:rPr lang="nl-NL" dirty="0" smtClean="0">
                <a:solidFill>
                  <a:srgbClr val="FF0000"/>
                </a:solidFill>
              </a:rPr>
              <a:t>♥ </a:t>
            </a:r>
            <a:r>
              <a:rPr lang="nl-NL" dirty="0" smtClean="0"/>
              <a:t>H met </a:t>
            </a:r>
            <a:r>
              <a:rPr lang="nl-NL" dirty="0" smtClean="0">
                <a:solidFill>
                  <a:srgbClr val="FF0000"/>
                </a:solidFill>
              </a:rPr>
              <a:t>♥ </a:t>
            </a:r>
            <a:r>
              <a:rPr lang="nl-NL" dirty="0" smtClean="0"/>
              <a:t>3?</a:t>
            </a:r>
          </a:p>
          <a:p>
            <a:r>
              <a:rPr lang="nl-NL" dirty="0" smtClean="0"/>
              <a:t>Het lukt wel met de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V en de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B!</a:t>
            </a:r>
          </a:p>
          <a:p>
            <a:r>
              <a:rPr lang="nl-NL" dirty="0" smtClean="0"/>
              <a:t>START MET DE HOOGSTE VAN EEN SERIE!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403648" y="1412776"/>
          <a:ext cx="809625" cy="914400"/>
        </p:xfrm>
        <a:graphic>
          <a:graphicData uri="http://schemas.openxmlformats.org/presentationml/2006/ole">
            <p:oleObj spid="_x0000_s131074" name="Bitmapafbeelding" r:id="rId3" imgW="2142857" imgH="2400635" progId="PBrush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39752" y="1484784"/>
            <a:ext cx="2160240" cy="40011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</a:t>
            </a:r>
            <a:r>
              <a:rPr lang="nl-NL" sz="2000" dirty="0" smtClean="0">
                <a:solidFill>
                  <a:srgbClr val="000099"/>
                </a:solidFill>
              </a:rPr>
              <a:t> V B 10 8 3</a:t>
            </a:r>
            <a:endParaRPr lang="nl-NL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398EDA-3C6F-487A-9B87-FF46453AF957}" type="slidenum">
              <a:rPr lang="nl-NL" smtClean="0"/>
              <a:pPr/>
              <a:t>37</a:t>
            </a:fld>
            <a:endParaRPr lang="nl-NL" smtClean="0"/>
          </a:p>
        </p:txBody>
      </p:sp>
      <p:sp>
        <p:nvSpPr>
          <p:cNvPr id="4915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Speel de hoge kaarten weg</a:t>
            </a:r>
          </a:p>
        </p:txBody>
      </p:sp>
      <p:sp>
        <p:nvSpPr>
          <p:cNvPr id="49156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143000"/>
            <a:ext cx="8305800" cy="4943475"/>
          </a:xfrm>
        </p:spPr>
        <p:txBody>
          <a:bodyPr/>
          <a:lstStyle/>
          <a:p>
            <a:r>
              <a:rPr lang="nl-NL" dirty="0" smtClean="0"/>
              <a:t>Speel steeds je langste kleur </a:t>
            </a:r>
            <a:br>
              <a:rPr lang="nl-NL" dirty="0" smtClean="0"/>
            </a:br>
            <a:r>
              <a:rPr lang="nl-NL" dirty="0" smtClean="0"/>
              <a:t>als je aan slag komt,</a:t>
            </a:r>
          </a:p>
          <a:p>
            <a:endParaRPr lang="nl-NL" sz="1600" dirty="0" smtClean="0"/>
          </a:p>
          <a:p>
            <a:r>
              <a:rPr lang="nl-NL" dirty="0" smtClean="0"/>
              <a:t>ook als je van die kleur niet de aas </a:t>
            </a:r>
            <a:br>
              <a:rPr lang="nl-NL" dirty="0" smtClean="0"/>
            </a:br>
            <a:r>
              <a:rPr lang="nl-NL" dirty="0" smtClean="0"/>
              <a:t>en de koning hebt!</a:t>
            </a:r>
          </a:p>
          <a:p>
            <a:endParaRPr lang="nl-NL" sz="1600" dirty="0" smtClean="0"/>
          </a:p>
          <a:p>
            <a:r>
              <a:rPr lang="nl-NL" dirty="0" smtClean="0"/>
              <a:t>Je offert soms 1 of 2 plaatjes op</a:t>
            </a:r>
          </a:p>
          <a:p>
            <a:endParaRPr lang="nl-NL" sz="1600" dirty="0" smtClean="0"/>
          </a:p>
          <a:p>
            <a:r>
              <a:rPr lang="nl-NL" dirty="0" smtClean="0"/>
              <a:t>Als je maar vaak genoeg die kleur gaat spelen, kun je later met lagere kaarten een slag maken.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1EC2AD-1F3A-4DBE-9984-1BA071578F1F}" type="slidenum">
              <a:rPr lang="nl-NL" smtClean="0"/>
              <a:pPr/>
              <a:t>38</a:t>
            </a:fld>
            <a:endParaRPr lang="nl-NL" smtClean="0"/>
          </a:p>
        </p:txBody>
      </p:sp>
      <p:sp>
        <p:nvSpPr>
          <p:cNvPr id="5017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Uitkomstafspraak 1</a:t>
            </a:r>
          </a:p>
        </p:txBody>
      </p:sp>
      <p:sp>
        <p:nvSpPr>
          <p:cNvPr id="50180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smtClean="0"/>
              <a:t>Begin met </a:t>
            </a:r>
            <a:r>
              <a:rPr lang="nl-NL" b="1" smtClean="0"/>
              <a:t>de hoogste kaart van een serie</a:t>
            </a:r>
            <a:r>
              <a:rPr lang="nl-NL" smtClean="0"/>
              <a:t>!</a:t>
            </a:r>
          </a:p>
          <a:p>
            <a:endParaRPr lang="nl-NL" smtClean="0"/>
          </a:p>
          <a:p>
            <a:pPr>
              <a:buFont typeface="Wingdings" pitchFamily="2" charset="2"/>
              <a:buNone/>
            </a:pPr>
            <a:r>
              <a:rPr lang="nl-NL" b="1" smtClean="0"/>
              <a:t>Voordelen:</a:t>
            </a:r>
          </a:p>
          <a:p>
            <a:r>
              <a:rPr lang="nl-NL" smtClean="0"/>
              <a:t>Je speelt hoge kaarten van je tegenstanders weg</a:t>
            </a:r>
          </a:p>
          <a:p>
            <a:endParaRPr lang="nl-NL" smtClean="0"/>
          </a:p>
          <a:p>
            <a:r>
              <a:rPr lang="nl-NL" smtClean="0"/>
              <a:t>Je partner weet dat je hoge kaarten hebt in deze lange kleur.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Geen serie, wel een mooie kaart.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2984"/>
            <a:ext cx="8305800" cy="4943491"/>
          </a:xfrm>
        </p:spPr>
        <p:txBody>
          <a:bodyPr/>
          <a:lstStyle/>
          <a:p>
            <a:endParaRPr lang="nl-NL" sz="3200" dirty="0" smtClean="0"/>
          </a:p>
          <a:p>
            <a:endParaRPr lang="nl-NL" sz="3200" dirty="0" smtClean="0"/>
          </a:p>
          <a:p>
            <a:r>
              <a:rPr lang="nl-NL" dirty="0" smtClean="0"/>
              <a:t>Je hebt nu weinig hoge kaarten, geen serie!</a:t>
            </a:r>
          </a:p>
          <a:p>
            <a:r>
              <a:rPr lang="nl-NL" dirty="0" smtClean="0"/>
              <a:t>Toch wil je slagen maken met de V / lange kleur.</a:t>
            </a:r>
          </a:p>
          <a:p>
            <a:r>
              <a:rPr lang="nl-NL" dirty="0" smtClean="0"/>
              <a:t>Met welke kaart ga je beginnen?</a:t>
            </a:r>
          </a:p>
          <a:p>
            <a:r>
              <a:rPr lang="nl-NL" dirty="0" smtClean="0"/>
              <a:t>Wie begint met de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V ?  Wie met een lage </a:t>
            </a:r>
            <a:r>
              <a:rPr lang="nl-NL" dirty="0" smtClean="0">
                <a:solidFill>
                  <a:srgbClr val="FF0000"/>
                </a:solidFill>
              </a:rPr>
              <a:t>♥ </a:t>
            </a:r>
            <a:r>
              <a:rPr lang="nl-NL" dirty="0" smtClean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A9756-EDCF-4156-B7E4-0C8D557A1376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403648" y="1412776"/>
          <a:ext cx="809625" cy="914400"/>
        </p:xfrm>
        <a:graphic>
          <a:graphicData uri="http://schemas.openxmlformats.org/presentationml/2006/ole">
            <p:oleObj spid="_x0000_s132098" name="Bitmapafbeelding" r:id="rId3" imgW="2142857" imgH="2400635" progId="PBrush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39752" y="1484784"/>
            <a:ext cx="2160240" cy="40011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♥ </a:t>
            </a:r>
            <a:r>
              <a:rPr lang="nl-NL" sz="2000" dirty="0" smtClean="0">
                <a:solidFill>
                  <a:srgbClr val="000099"/>
                </a:solidFill>
              </a:rPr>
              <a:t>V 9 6 4 2</a:t>
            </a:r>
            <a:endParaRPr lang="nl-NL" sz="2000" dirty="0">
              <a:solidFill>
                <a:srgbClr val="000099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9592" y="458112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0099"/>
                </a:solidFill>
              </a:rPr>
              <a:t>Misschien kan partner je helpen, begin voorzichtig!</a:t>
            </a:r>
          </a:p>
          <a:p>
            <a:r>
              <a:rPr lang="nl-NL" sz="2800" smtClean="0">
                <a:solidFill>
                  <a:srgbClr val="000099"/>
                </a:solidFill>
              </a:rPr>
              <a:t>Je partner weet toch dat het jouw goede kleur is.</a:t>
            </a:r>
          </a:p>
          <a:p>
            <a:r>
              <a:rPr lang="nl-NL" sz="2800" smtClean="0">
                <a:solidFill>
                  <a:srgbClr val="000099"/>
                </a:solidFill>
              </a:rPr>
              <a:t>Start met een KLEINTJE BELOOFT een PLAATJE!</a:t>
            </a:r>
            <a:endParaRPr lang="nl-NL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Kaartvolgorde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defRPr/>
            </a:pPr>
            <a:r>
              <a:rPr lang="nl-NL" dirty="0" smtClean="0"/>
              <a:t>Kaarten:</a:t>
            </a:r>
          </a:p>
          <a:p>
            <a:pPr marL="361950" indent="0">
              <a:lnSpc>
                <a:spcPct val="125000"/>
              </a:lnSpc>
              <a:buFont typeface="Wingdings" pitchFamily="2" charset="2"/>
              <a:buNone/>
              <a:tabLst>
                <a:tab pos="2066925" algn="l"/>
                <a:tab pos="3943350" algn="l"/>
                <a:tab pos="6096000" algn="l"/>
              </a:tabLst>
              <a:defRPr/>
            </a:pPr>
            <a:r>
              <a:rPr lang="nl-NL" dirty="0" smtClean="0"/>
              <a:t>A = Aas	H = Heer	V = Vrouw	B = Boer</a:t>
            </a:r>
          </a:p>
          <a:p>
            <a:pPr marL="361950" indent="0">
              <a:lnSpc>
                <a:spcPct val="125000"/>
              </a:lnSpc>
              <a:buFont typeface="Wingdings" pitchFamily="2" charset="2"/>
              <a:buNone/>
              <a:tabLst>
                <a:tab pos="2066925" algn="l"/>
                <a:tab pos="3943350" algn="l"/>
                <a:tab pos="6096000" algn="l"/>
              </a:tabLst>
              <a:defRPr/>
            </a:pPr>
            <a:r>
              <a:rPr lang="nl-NL" dirty="0" smtClean="0"/>
              <a:t>A = Ace	K = King	Q = Queen	J = Jack</a:t>
            </a:r>
          </a:p>
          <a:p>
            <a:pPr>
              <a:lnSpc>
                <a:spcPct val="125000"/>
              </a:lnSpc>
              <a:defRPr/>
            </a:pPr>
            <a:endParaRPr lang="nl-NL" dirty="0" smtClean="0"/>
          </a:p>
          <a:p>
            <a:pPr>
              <a:lnSpc>
                <a:spcPct val="125000"/>
              </a:lnSpc>
              <a:defRPr/>
            </a:pPr>
            <a:r>
              <a:rPr lang="nl-NL" dirty="0" smtClean="0"/>
              <a:t>De kaarten van hoog naar laag:</a:t>
            </a: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nl-NL" sz="3600" spc="100" dirty="0" smtClean="0"/>
              <a:t>A  H  V  B  10  9  8  7  6  5  4  3  2</a:t>
            </a: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nl-NL" sz="3600" spc="100" dirty="0" smtClean="0"/>
              <a:t>A  K  Q  J  10  9  8  7  6  5  4  3  2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7EE6AE-BC72-4D80-862A-50C0E6E794DD}" type="slidenum">
              <a:rPr lang="nl-NL" smtClean="0"/>
              <a:pPr/>
              <a:t>4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Geen serie in de lange kleur</a:t>
            </a:r>
          </a:p>
        </p:txBody>
      </p:sp>
      <p:sp>
        <p:nvSpPr>
          <p:cNvPr id="5120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000" dirty="0" smtClean="0"/>
          </a:p>
          <a:p>
            <a:endParaRPr lang="nl-NL" sz="3000" dirty="0" smtClean="0"/>
          </a:p>
          <a:p>
            <a:endParaRPr lang="nl-NL" sz="3000" dirty="0" smtClean="0"/>
          </a:p>
          <a:p>
            <a:endParaRPr lang="nl-NL" sz="3000" dirty="0" smtClean="0"/>
          </a:p>
          <a:p>
            <a:r>
              <a:rPr lang="nl-NL" dirty="0" smtClean="0"/>
              <a:t>Noord heeft zelf geen serie om de </a:t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 A en de </a:t>
            </a: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 H  weg te spelen</a:t>
            </a:r>
          </a:p>
          <a:p>
            <a:r>
              <a:rPr lang="nl-NL" dirty="0" smtClean="0"/>
              <a:t>Noord begint voorzichtiger met de </a:t>
            </a: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 2 en kijkt wat de partner en de tegenspelers spelen</a:t>
            </a:r>
          </a:p>
          <a:p>
            <a:r>
              <a:rPr lang="nl-NL" dirty="0" smtClean="0"/>
              <a:t>Als Noord later aan slag komt met ♠ A en ♠ H , zijn de </a:t>
            </a:r>
            <a:r>
              <a:rPr lang="nl-NL" dirty="0" smtClean="0">
                <a:solidFill>
                  <a:srgbClr val="FF0000"/>
                </a:solidFill>
              </a:rPr>
              <a:t>♦ </a:t>
            </a:r>
            <a:r>
              <a:rPr lang="nl-NL" dirty="0" smtClean="0"/>
              <a:t>kaarten vrij</a:t>
            </a:r>
          </a:p>
        </p:txBody>
      </p:sp>
      <p:sp>
        <p:nvSpPr>
          <p:cNvPr id="51204" name="Tijdelijke aanduiding voor dianumm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625879-7942-4420-B93D-0D74722343AC}" type="slidenum">
              <a:rPr lang="nl-NL" smtClean="0"/>
              <a:pPr/>
              <a:t>40</a:t>
            </a:fld>
            <a:endParaRPr lang="nl-NL" smtClean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 rot="10800000" flipV="1">
            <a:off x="3546474" y="1090132"/>
            <a:ext cx="1500191" cy="723275"/>
          </a:xfrm>
          <a:prstGeom prst="rect">
            <a:avLst/>
          </a:prstGeom>
          <a:solidFill>
            <a:srgbClr val="99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 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smtClean="0">
                <a:solidFill>
                  <a:srgbClr val="000099"/>
                </a:solidFill>
              </a:rPr>
              <a:t>V </a:t>
            </a:r>
            <a:r>
              <a:rPr lang="nl-NL" sz="2000" dirty="0">
                <a:solidFill>
                  <a:srgbClr val="000099"/>
                </a:solidFill>
              </a:rPr>
              <a:t>9 6 4 2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000099"/>
                </a:solidFill>
              </a:rPr>
              <a:t>♠  A H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072063" y="1878013"/>
            <a:ext cx="1428750" cy="723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  </a:t>
            </a:r>
            <a:r>
              <a:rPr lang="nl-NL" sz="2000" dirty="0">
                <a:solidFill>
                  <a:srgbClr val="000099"/>
                </a:solidFill>
              </a:rPr>
              <a:t>A </a:t>
            </a:r>
            <a:r>
              <a:rPr lang="nl-NL" sz="2000" dirty="0" smtClean="0">
                <a:solidFill>
                  <a:srgbClr val="000099"/>
                </a:solidFill>
              </a:rPr>
              <a:t>B</a:t>
            </a:r>
            <a:endParaRPr lang="nl-NL" sz="2000" dirty="0">
              <a:solidFill>
                <a:srgbClr val="000099"/>
              </a:solidFill>
            </a:endParaRP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000099"/>
                </a:solidFill>
              </a:rPr>
              <a:t>♠  V 6 4 2 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2071688" y="1857375"/>
            <a:ext cx="1436687" cy="723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  </a:t>
            </a:r>
            <a:r>
              <a:rPr lang="nl-NL" sz="2000" dirty="0">
                <a:solidFill>
                  <a:srgbClr val="000099"/>
                </a:solidFill>
              </a:rPr>
              <a:t>10 8 3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000099"/>
                </a:solidFill>
              </a:rPr>
              <a:t>♠   7 5 3</a:t>
            </a:r>
          </a:p>
        </p:txBody>
      </p:sp>
      <p:sp>
        <p:nvSpPr>
          <p:cNvPr id="51209" name="Text Box 6"/>
          <p:cNvSpPr txBox="1">
            <a:spLocks noChangeArrowheads="1"/>
          </p:cNvSpPr>
          <p:nvPr/>
        </p:nvSpPr>
        <p:spPr bwMode="auto">
          <a:xfrm>
            <a:off x="3563888" y="2780928"/>
            <a:ext cx="1428750" cy="7239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FF0000"/>
                </a:solidFill>
              </a:rPr>
              <a:t>♦  </a:t>
            </a:r>
            <a:r>
              <a:rPr lang="nl-NL" sz="2000" dirty="0" smtClean="0">
                <a:solidFill>
                  <a:srgbClr val="000099"/>
                </a:solidFill>
              </a:rPr>
              <a:t>H </a:t>
            </a:r>
            <a:r>
              <a:rPr lang="nl-NL" sz="2000" dirty="0">
                <a:solidFill>
                  <a:srgbClr val="000099"/>
                </a:solidFill>
              </a:rPr>
              <a:t>7 5 </a:t>
            </a:r>
          </a:p>
          <a:p>
            <a:pPr>
              <a:spcBef>
                <a:spcPct val="5000"/>
              </a:spcBef>
            </a:pPr>
            <a:r>
              <a:rPr lang="nl-NL" sz="2000" dirty="0">
                <a:solidFill>
                  <a:srgbClr val="000099"/>
                </a:solidFill>
              </a:rPr>
              <a:t>♠  B 10 9 8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923928" y="1844824"/>
          <a:ext cx="809625" cy="914400"/>
        </p:xfrm>
        <a:graphic>
          <a:graphicData uri="http://schemas.openxmlformats.org/presentationml/2006/ole">
            <p:oleObj spid="_x0000_s27649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Uitkomstafspraak 2</a:t>
            </a:r>
            <a:endParaRPr lang="nl-NL" smtClean="0">
              <a:solidFill>
                <a:srgbClr val="3333CC"/>
              </a:solidFill>
            </a:endParaRPr>
          </a:p>
        </p:txBody>
      </p:sp>
      <p:sp>
        <p:nvSpPr>
          <p:cNvPr id="52228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Zonder serie maar wel een honneur: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begin met  een lage kaart!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</a:t>
            </a:r>
            <a:r>
              <a:rPr lang="nl-NL" b="1" dirty="0" smtClean="0"/>
              <a:t>Een kleintje belooft een plaatje.</a:t>
            </a:r>
          </a:p>
          <a:p>
            <a:endParaRPr lang="nl-NL" dirty="0" smtClean="0"/>
          </a:p>
          <a:p>
            <a:pPr>
              <a:buFont typeface="Wingdings" pitchFamily="2" charset="2"/>
              <a:buNone/>
            </a:pPr>
            <a:r>
              <a:rPr lang="nl-NL" b="1" dirty="0" smtClean="0"/>
              <a:t>Voordelen:</a:t>
            </a:r>
          </a:p>
          <a:p>
            <a:r>
              <a:rPr lang="nl-NL" dirty="0" smtClean="0"/>
              <a:t>Je partner weet dat je iets wil met die kleur</a:t>
            </a:r>
          </a:p>
          <a:p>
            <a:r>
              <a:rPr lang="nl-NL" dirty="0" smtClean="0"/>
              <a:t>Je partner gaat je helpen de hoge kaarten weg te spelen. Hij offert zo nodig een plaatje op.</a:t>
            </a:r>
          </a:p>
          <a:p>
            <a:endParaRPr lang="nl-NL" dirty="0" smtClean="0"/>
          </a:p>
        </p:txBody>
      </p:sp>
      <p:sp>
        <p:nvSpPr>
          <p:cNvPr id="5222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41132E-865C-44C0-BC41-E3EF17625D35}" type="slidenum">
              <a:rPr lang="nl-NL" smtClean="0"/>
              <a:pPr/>
              <a:t>41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Met welke kaart kom je uit? 3</a:t>
            </a:r>
          </a:p>
        </p:txBody>
      </p:sp>
      <p:sp>
        <p:nvSpPr>
          <p:cNvPr id="53250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dirty="0" smtClean="0"/>
              <a:t>Kun je hier een slag mee winnen? Waarschijnlijk niet.</a:t>
            </a:r>
          </a:p>
          <a:p>
            <a:r>
              <a:rPr lang="nl-NL" dirty="0" smtClean="0"/>
              <a:t>Je hebt wel een serie </a:t>
            </a:r>
            <a:br>
              <a:rPr lang="nl-NL" dirty="0" smtClean="0"/>
            </a:br>
            <a:r>
              <a:rPr lang="nl-NL" dirty="0" smtClean="0"/>
              <a:t>maar die maakt weinig kans</a:t>
            </a:r>
          </a:p>
          <a:p>
            <a:r>
              <a:rPr lang="nl-NL" dirty="0" smtClean="0"/>
              <a:t>Je hebt wel honneurs </a:t>
            </a:r>
            <a:br>
              <a:rPr lang="nl-NL" dirty="0" smtClean="0"/>
            </a:br>
            <a:r>
              <a:rPr lang="nl-NL" dirty="0" smtClean="0"/>
              <a:t>maar die maken weinig kans</a:t>
            </a:r>
          </a:p>
          <a:p>
            <a:endParaRPr lang="nl-NL" dirty="0" smtClean="0"/>
          </a:p>
        </p:txBody>
      </p:sp>
      <p:sp>
        <p:nvSpPr>
          <p:cNvPr id="53251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552ADE-D11C-437D-A3FD-67D37D624101}" type="slidenum">
              <a:rPr lang="nl-NL" smtClean="0"/>
              <a:pPr/>
              <a:t>42</a:t>
            </a:fld>
            <a:endParaRPr lang="nl-NL" smtClean="0"/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476375" y="2708275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nl-NL" sz="1800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987824" y="1196752"/>
            <a:ext cx="3311525" cy="16097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 9 8 7 6</a:t>
            </a:r>
          </a:p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  </a:t>
            </a:r>
            <a:r>
              <a:rPr lang="nl-NL" dirty="0">
                <a:solidFill>
                  <a:srgbClr val="000099"/>
                </a:solidFill>
              </a:rPr>
              <a:t>B 9 6</a:t>
            </a:r>
          </a:p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♦  </a:t>
            </a:r>
            <a:r>
              <a:rPr lang="nl-NL" dirty="0">
                <a:solidFill>
                  <a:srgbClr val="000099"/>
                </a:solidFill>
              </a:rPr>
              <a:t>10 8 7 </a:t>
            </a:r>
          </a:p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♣  B 5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Uitkomstafspraak 3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dirty="0" smtClean="0"/>
              <a:t>Begin met de hoogste middenkaart, dit is een</a:t>
            </a:r>
          </a:p>
          <a:p>
            <a:pPr>
              <a:buFont typeface="Wingdings" pitchFamily="2" charset="2"/>
              <a:buNone/>
            </a:pPr>
            <a:r>
              <a:rPr lang="nl-NL" b="1" dirty="0" smtClean="0"/>
              <a:t>   Ik beloof niks kaart</a:t>
            </a:r>
          </a:p>
          <a:p>
            <a:endParaRPr lang="nl-NL" dirty="0" smtClean="0"/>
          </a:p>
          <a:p>
            <a:pPr>
              <a:buFont typeface="Wingdings" pitchFamily="2" charset="2"/>
              <a:buNone/>
            </a:pPr>
            <a:r>
              <a:rPr lang="nl-NL" dirty="0" smtClean="0"/>
              <a:t>Voordelen:</a:t>
            </a:r>
          </a:p>
          <a:p>
            <a:r>
              <a:rPr lang="nl-NL" dirty="0" smtClean="0"/>
              <a:t>Je partner weet dat je geen serie hebt in deze lange kleur.</a:t>
            </a:r>
          </a:p>
          <a:p>
            <a:r>
              <a:rPr lang="nl-NL" dirty="0" smtClean="0"/>
              <a:t>Je partner weet dat je geen plaatje hebt         die een slag zou kunnen gaan winnen</a:t>
            </a:r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94D42F-0136-4CCE-B62C-5F7404944378}" type="slidenum">
              <a:rPr lang="nl-NL" smtClean="0"/>
              <a:pPr/>
              <a:t>43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Uitkomstafspraken 1, 2 en 3!</a:t>
            </a:r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A74136-52D8-4648-BF22-63CC8F94AE34}" type="slidenum">
              <a:rPr lang="nl-NL" smtClean="0"/>
              <a:pPr/>
              <a:t>44</a:t>
            </a:fld>
            <a:endParaRPr lang="nl-NL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r>
              <a:rPr lang="nl-NL" dirty="0" smtClean="0"/>
              <a:t>Begin met de hoogste kaart van een serie!</a:t>
            </a:r>
            <a:br>
              <a:rPr lang="nl-NL" dirty="0" smtClean="0"/>
            </a:br>
            <a:r>
              <a:rPr lang="nl-NL" dirty="0" smtClean="0"/>
              <a:t>Meer plaatjes achter elkaar.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endParaRPr lang="nl-NL" dirty="0" smtClean="0"/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r>
              <a:rPr lang="nl-NL" dirty="0" smtClean="0"/>
              <a:t>Begin met een kleintje belooft een plaatje!</a:t>
            </a:r>
            <a:br>
              <a:rPr lang="nl-NL" dirty="0" smtClean="0"/>
            </a:br>
            <a:r>
              <a:rPr lang="nl-NL" dirty="0" smtClean="0"/>
              <a:t>Zonder serie maar wel een honneur.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endParaRPr lang="nl-NL" dirty="0" smtClean="0"/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r>
              <a:rPr lang="nl-NL" dirty="0" smtClean="0"/>
              <a:t>Begin met een top van niks kaart!</a:t>
            </a:r>
            <a:br>
              <a:rPr lang="nl-NL" dirty="0" smtClean="0"/>
            </a:br>
            <a:r>
              <a:rPr lang="nl-NL" dirty="0" smtClean="0"/>
              <a:t>Je vertelt dat je geen serie hebt </a:t>
            </a:r>
            <a:br>
              <a:rPr lang="nl-NL" dirty="0" smtClean="0"/>
            </a:br>
            <a:r>
              <a:rPr lang="nl-NL" dirty="0" smtClean="0"/>
              <a:t>en ook geen honneur die een kans maakt.</a:t>
            </a:r>
          </a:p>
          <a:p>
            <a:pPr>
              <a:buClr>
                <a:srgbClr val="000099"/>
              </a:buClr>
              <a:defRPr/>
            </a:pPr>
            <a:endParaRPr lang="nl-NL" dirty="0" smtClean="0"/>
          </a:p>
          <a:p>
            <a:pPr>
              <a:buClr>
                <a:srgbClr val="000099"/>
              </a:buClr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Kleur van je partner onthouden</a:t>
            </a:r>
          </a:p>
        </p:txBody>
      </p:sp>
      <p:sp>
        <p:nvSpPr>
          <p:cNvPr id="5632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24EEDC-7FE6-4266-8992-41476FBA5372}" type="slidenum">
              <a:rPr lang="nl-NL" smtClean="0"/>
              <a:pPr/>
              <a:t>45</a:t>
            </a:fld>
            <a:endParaRPr lang="nl-NL" smtClean="0"/>
          </a:p>
        </p:txBody>
      </p:sp>
      <p:sp>
        <p:nvSpPr>
          <p:cNvPr id="56324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Slagen maken met je lange kleur </a:t>
            </a:r>
            <a:br>
              <a:rPr lang="nl-NL" dirty="0" smtClean="0"/>
            </a:br>
            <a:r>
              <a:rPr lang="nl-NL" dirty="0" smtClean="0"/>
              <a:t>lukt niet altijd meteen.</a:t>
            </a:r>
            <a:br>
              <a:rPr lang="nl-NL" dirty="0" smtClean="0"/>
            </a:br>
            <a:r>
              <a:rPr lang="nl-NL" b="1" dirty="0" smtClean="0"/>
              <a:t>Dan moet je goed samenwerken!</a:t>
            </a:r>
          </a:p>
          <a:p>
            <a:endParaRPr lang="nl-NL" dirty="0" smtClean="0"/>
          </a:p>
          <a:p>
            <a:r>
              <a:rPr lang="nl-NL" dirty="0" smtClean="0"/>
              <a:t>Kijk en onthoud met welke kleur en kaart </a:t>
            </a:r>
            <a:br>
              <a:rPr lang="nl-NL" dirty="0" smtClean="0"/>
            </a:br>
            <a:r>
              <a:rPr lang="nl-NL" dirty="0" smtClean="0"/>
              <a:t>je partner uitkomt. </a:t>
            </a:r>
            <a:br>
              <a:rPr lang="nl-NL" dirty="0" smtClean="0"/>
            </a:br>
            <a:r>
              <a:rPr lang="nl-NL" dirty="0" smtClean="0"/>
              <a:t>Hij zal vast iets willen vrijspelen!</a:t>
            </a:r>
            <a:br>
              <a:rPr lang="nl-NL" dirty="0" smtClean="0"/>
            </a:br>
            <a:r>
              <a:rPr lang="nl-NL" dirty="0" smtClean="0"/>
              <a:t>Misschien kun je elkaar helpen.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3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sz="3400" smtClean="0"/>
              <a:t>Uitkomst: samenwerken als wapen</a:t>
            </a:r>
          </a:p>
        </p:txBody>
      </p:sp>
      <p:sp>
        <p:nvSpPr>
          <p:cNvPr id="5734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B0E57-207F-4EB4-A45C-EAFF9B075673}" type="slidenum">
              <a:rPr lang="nl-NL" smtClean="0"/>
              <a:pPr/>
              <a:t>46</a:t>
            </a:fld>
            <a:endParaRPr lang="nl-NL" smtClean="0"/>
          </a:p>
        </p:txBody>
      </p:sp>
      <p:sp>
        <p:nvSpPr>
          <p:cNvPr id="57348" name="Tijdelijke aanduiding voor inhoud 5"/>
          <p:cNvSpPr>
            <a:spLocks noGrp="1"/>
          </p:cNvSpPr>
          <p:nvPr>
            <p:ph idx="1"/>
          </p:nvPr>
        </p:nvSpPr>
        <p:spPr>
          <a:xfrm>
            <a:off x="899592" y="1124744"/>
            <a:ext cx="8101564" cy="5400600"/>
          </a:xfrm>
        </p:spPr>
        <p:txBody>
          <a:bodyPr/>
          <a:lstStyle/>
          <a:p>
            <a:pPr marL="514350" indent="-514350">
              <a:buClr>
                <a:srgbClr val="000099"/>
              </a:buClr>
              <a:buNone/>
              <a:tabLst>
                <a:tab pos="533400" algn="l"/>
              </a:tabLst>
            </a:pPr>
            <a:r>
              <a:rPr lang="nl-NL" dirty="0" smtClean="0"/>
              <a:t>1.	Partner begon met de hoogste van een serie.</a:t>
            </a:r>
          </a:p>
          <a:p>
            <a:pPr marL="514350" indent="-514350">
              <a:buClr>
                <a:srgbClr val="000099"/>
              </a:buClr>
              <a:buNone/>
              <a:tabLst>
                <a:tab pos="533400" algn="l"/>
              </a:tabLst>
            </a:pPr>
            <a:r>
              <a:rPr lang="nl-NL" dirty="0" smtClean="0">
                <a:sym typeface="Wingdings" pitchFamily="2" charset="2"/>
              </a:rPr>
              <a:t> </a:t>
            </a:r>
            <a:r>
              <a:rPr lang="nl-NL" b="1" dirty="0" smtClean="0"/>
              <a:t>Speel de uitkomstkleur van je partner terug.</a:t>
            </a:r>
          </a:p>
          <a:p>
            <a:pPr marL="514350" indent="-514350">
              <a:buFont typeface="Arial" charset="0"/>
              <a:buAutoNum type="arabicPeriod"/>
              <a:tabLst>
                <a:tab pos="533400" algn="l"/>
              </a:tabLst>
            </a:pPr>
            <a:endParaRPr lang="nl-NL" sz="1800" dirty="0" smtClean="0"/>
          </a:p>
          <a:p>
            <a:pPr marL="514350" indent="-514350">
              <a:buClr>
                <a:srgbClr val="000099"/>
              </a:buClr>
              <a:buNone/>
              <a:tabLst>
                <a:tab pos="533400" algn="l"/>
              </a:tabLst>
            </a:pPr>
            <a:r>
              <a:rPr lang="nl-NL" dirty="0" smtClean="0"/>
              <a:t>2.	Partner start met ‘kleintje en belooft plaatje’, </a:t>
            </a:r>
            <a:br>
              <a:rPr lang="nl-NL" dirty="0" smtClean="0"/>
            </a:br>
            <a:r>
              <a:rPr lang="nl-NL" dirty="0" smtClean="0"/>
              <a:t>speel dan je hoogste kaart in die kleur bij, om zijn plaatje vrij te spelen: </a:t>
            </a:r>
          </a:p>
          <a:p>
            <a:pPr marL="514350" indent="-514350">
              <a:buClr>
                <a:srgbClr val="000099"/>
              </a:buClr>
              <a:buNone/>
              <a:tabLst>
                <a:tab pos="533400" algn="l"/>
              </a:tabLst>
            </a:pPr>
            <a:r>
              <a:rPr lang="nl-NL" dirty="0" smtClean="0">
                <a:sym typeface="Wingdings" pitchFamily="2" charset="2"/>
              </a:rPr>
              <a:t> </a:t>
            </a:r>
            <a:r>
              <a:rPr lang="nl-NL" b="1" dirty="0" smtClean="0"/>
              <a:t>Derde man doet wat hij kan!</a:t>
            </a:r>
          </a:p>
          <a:p>
            <a:pPr marL="514350" indent="-514350">
              <a:buFont typeface="Arial" charset="0"/>
              <a:buAutoNum type="arabicPeriod"/>
              <a:tabLst>
                <a:tab pos="533400" algn="l"/>
              </a:tabLst>
            </a:pPr>
            <a:endParaRPr lang="nl-NL" sz="1800" dirty="0" smtClean="0"/>
          </a:p>
          <a:p>
            <a:pPr marL="514350" indent="-514350">
              <a:buClr>
                <a:srgbClr val="000099"/>
              </a:buClr>
              <a:buNone/>
              <a:tabLst>
                <a:tab pos="533400" algn="l"/>
              </a:tabLst>
            </a:pPr>
            <a:r>
              <a:rPr lang="nl-NL" dirty="0" smtClean="0"/>
              <a:t>3.	Partner begon met een top van niks kaart.</a:t>
            </a:r>
          </a:p>
          <a:p>
            <a:pPr marL="514350" indent="-514350">
              <a:buClr>
                <a:srgbClr val="000099"/>
              </a:buClr>
              <a:buNone/>
              <a:tabLst>
                <a:tab pos="533400" algn="l"/>
              </a:tabLst>
            </a:pPr>
            <a:r>
              <a:rPr lang="nl-NL" dirty="0" smtClean="0">
                <a:sym typeface="Wingdings" pitchFamily="2" charset="2"/>
              </a:rPr>
              <a:t> </a:t>
            </a:r>
            <a:r>
              <a:rPr lang="nl-NL" b="1" dirty="0" smtClean="0"/>
              <a:t>Probeer je eigen lange kleur vrij te spelen.</a:t>
            </a:r>
          </a:p>
          <a:p>
            <a:pPr marL="514350" indent="-514350">
              <a:buFont typeface="Arial" charset="0"/>
              <a:buAutoNum type="arabicPeriod"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SCOREPUNTEN</a:t>
            </a:r>
            <a:br>
              <a:rPr lang="en-US" dirty="0" smtClean="0"/>
            </a:br>
            <a:r>
              <a:rPr lang="en-US" dirty="0" smtClean="0"/>
              <a:t>OPSCHRIJVEN</a:t>
            </a:r>
            <a:br>
              <a:rPr lang="en-US" dirty="0" smtClean="0"/>
            </a:br>
            <a:r>
              <a:rPr lang="en-US" dirty="0" smtClean="0"/>
              <a:t>SCOREFORMULIER 1</a:t>
            </a:r>
            <a:endParaRPr lang="nl-NL" dirty="0" smtClean="0"/>
          </a:p>
        </p:txBody>
      </p:sp>
      <p:sp>
        <p:nvSpPr>
          <p:cNvPr id="59395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4BECE2-E4EB-4E46-86DB-93B4E20E7B17}" type="slidenum">
              <a:rPr lang="nl-NL" smtClean="0"/>
              <a:pPr/>
              <a:t>48</a:t>
            </a:fld>
            <a:endParaRPr lang="nl-NL" smtClean="0"/>
          </a:p>
        </p:txBody>
      </p:sp>
      <p:sp>
        <p:nvSpPr>
          <p:cNvPr id="6041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te maken slagen</a:t>
            </a:r>
          </a:p>
        </p:txBody>
      </p:sp>
      <p:sp>
        <p:nvSpPr>
          <p:cNvPr id="60420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1"/>
            <a:ext cx="8305800" cy="3438128"/>
          </a:xfrm>
        </p:spPr>
        <p:txBody>
          <a:bodyPr/>
          <a:lstStyle/>
          <a:p>
            <a:r>
              <a:rPr lang="nl-NL" dirty="0" smtClean="0"/>
              <a:t>Aantal slagen dat in ieder spel </a:t>
            </a:r>
            <a:br>
              <a:rPr lang="nl-NL" dirty="0" smtClean="0"/>
            </a:br>
            <a:r>
              <a:rPr lang="nl-NL" dirty="0" smtClean="0"/>
              <a:t>gemaakt kan worden:  …</a:t>
            </a:r>
          </a:p>
          <a:p>
            <a:r>
              <a:rPr lang="nl-NL" dirty="0" smtClean="0"/>
              <a:t>Aantal kaarten dat iedere speler </a:t>
            </a:r>
            <a:br>
              <a:rPr lang="nl-NL" dirty="0" smtClean="0"/>
            </a:br>
            <a:r>
              <a:rPr lang="nl-NL" dirty="0" smtClean="0"/>
              <a:t>ieder spel krijgt:  …</a:t>
            </a:r>
          </a:p>
          <a:p>
            <a:r>
              <a:rPr lang="nl-NL" dirty="0" smtClean="0"/>
              <a:t>Als je goed speelt met je partner,</a:t>
            </a:r>
            <a:br>
              <a:rPr lang="nl-NL" dirty="0" smtClean="0"/>
            </a:br>
            <a:r>
              <a:rPr lang="nl-NL" dirty="0" smtClean="0"/>
              <a:t>dan haal je de meeste slagen. </a:t>
            </a:r>
          </a:p>
          <a:p>
            <a:r>
              <a:rPr lang="nl-NL" dirty="0" smtClean="0"/>
              <a:t>De meerderheid van het aantal slagen is:  …</a:t>
            </a:r>
          </a:p>
          <a:p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4788024" y="1772816"/>
            <a:ext cx="72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779912" y="2708920"/>
            <a:ext cx="72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812360" y="4149080"/>
            <a:ext cx="72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187624" y="4725144"/>
            <a:ext cx="7956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Afspraak: je probeert 7 of meer slagen te halen.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Een afspraak noemen we ook wel </a:t>
            </a:r>
            <a:r>
              <a:rPr lang="nl-NL" sz="2800" b="1" dirty="0" smtClean="0">
                <a:solidFill>
                  <a:srgbClr val="000099"/>
                </a:solidFill>
              </a:rPr>
              <a:t>een contract</a:t>
            </a:r>
            <a:r>
              <a:rPr lang="nl-NL" sz="2800" dirty="0" smtClean="0">
                <a:solidFill>
                  <a:srgbClr val="000099"/>
                </a:solidFill>
              </a:rPr>
              <a:t>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933F24-6CDD-4C60-BA5F-CD8C78A65F40}" type="slidenum">
              <a:rPr lang="nl-NL" smtClean="0"/>
              <a:pPr/>
              <a:t>49</a:t>
            </a:fld>
            <a:endParaRPr lang="nl-NL" smtClean="0"/>
          </a:p>
        </p:txBody>
      </p:sp>
      <p:sp>
        <p:nvSpPr>
          <p:cNvPr id="6144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 uitrekenen</a:t>
            </a:r>
          </a:p>
        </p:txBody>
      </p:sp>
      <p:sp>
        <p:nvSpPr>
          <p:cNvPr id="61444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De eerste 6 slagen die je maakt scoren niet.</a:t>
            </a:r>
            <a:br>
              <a:rPr lang="nl-NL" dirty="0" smtClean="0"/>
            </a:br>
            <a:r>
              <a:rPr lang="nl-NL" dirty="0" smtClean="0"/>
              <a:t>Dit noemen we basisslagen.</a:t>
            </a:r>
          </a:p>
          <a:p>
            <a:endParaRPr lang="nl-NL" dirty="0" smtClean="0"/>
          </a:p>
          <a:p>
            <a:r>
              <a:rPr lang="nl-NL" dirty="0" smtClean="0"/>
              <a:t>De 7e slag en hoger noemen we </a:t>
            </a:r>
            <a:r>
              <a:rPr lang="nl-NL" b="1" dirty="0" smtClean="0"/>
              <a:t>contractslagen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Iedere contractslag scoort </a:t>
            </a:r>
            <a:r>
              <a:rPr lang="nl-NL" b="1" dirty="0" smtClean="0"/>
              <a:t>30 punten</a:t>
            </a:r>
            <a:r>
              <a:rPr lang="nl-NL" dirty="0" smtClean="0"/>
              <a:t>.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Delen</a:t>
            </a:r>
          </a:p>
        </p:txBody>
      </p:sp>
      <p:sp>
        <p:nvSpPr>
          <p:cNvPr id="24579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De </a:t>
            </a:r>
            <a:r>
              <a:rPr lang="nl-NL" b="1" dirty="0" smtClean="0"/>
              <a:t>dealer</a:t>
            </a:r>
            <a:r>
              <a:rPr lang="nl-NL" dirty="0" smtClean="0"/>
              <a:t> (deler) deelt de kaarten.</a:t>
            </a:r>
          </a:p>
          <a:p>
            <a:pPr eaLnBrk="1" hangingPunct="1"/>
            <a:endParaRPr lang="nl-NL" b="1" dirty="0" smtClean="0"/>
          </a:p>
          <a:p>
            <a:pPr eaLnBrk="1" hangingPunct="1"/>
            <a:r>
              <a:rPr lang="nl-NL" dirty="0" smtClean="0"/>
              <a:t>Je start met delen bij de speler links van je.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Je deelt de kaarten een voor een </a:t>
            </a:r>
            <a:br>
              <a:rPr lang="nl-NL" dirty="0" smtClean="0"/>
            </a:br>
            <a:r>
              <a:rPr lang="nl-NL" dirty="0" smtClean="0"/>
              <a:t>met de klok mee.</a:t>
            </a:r>
          </a:p>
          <a:p>
            <a:endParaRPr lang="nl-NL" dirty="0" smtClean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806F83-1953-4E79-B2F3-A1A60763ACDF}" type="slidenum">
              <a:rPr lang="nl-NL" smtClean="0"/>
              <a:pPr/>
              <a:t>5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50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1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4146720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– slagen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maken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51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1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– slagen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maken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Hans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52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1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– slagen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maken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Lars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Sjors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PLAATJESPUNTEN, LEIDER EN DUMMY</a:t>
            </a:r>
            <a:endParaRPr lang="nl-NL" smtClean="0"/>
          </a:p>
        </p:txBody>
      </p:sp>
      <p:sp>
        <p:nvSpPr>
          <p:cNvPr id="66563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  <a:tabLst>
                <a:tab pos="1612900" algn="l"/>
                <a:tab pos="1968500" algn="l"/>
              </a:tabLst>
            </a:pPr>
            <a:r>
              <a:rPr lang="nl-NL" dirty="0" smtClean="0"/>
              <a:t>Aas	=	4  </a:t>
            </a:r>
          </a:p>
          <a:p>
            <a:pPr eaLnBrk="1" hangingPunct="1">
              <a:lnSpc>
                <a:spcPct val="90000"/>
              </a:lnSpc>
              <a:tabLst>
                <a:tab pos="1612900" algn="l"/>
                <a:tab pos="1968500" algn="l"/>
              </a:tabLst>
            </a:pPr>
            <a:r>
              <a:rPr lang="nl-NL" dirty="0" smtClean="0"/>
              <a:t>Heer	=	3   </a:t>
            </a:r>
          </a:p>
          <a:p>
            <a:pPr eaLnBrk="1" hangingPunct="1">
              <a:lnSpc>
                <a:spcPct val="90000"/>
              </a:lnSpc>
              <a:tabLst>
                <a:tab pos="1612900" algn="l"/>
                <a:tab pos="1968500" algn="l"/>
              </a:tabLst>
            </a:pPr>
            <a:r>
              <a:rPr lang="nl-NL" dirty="0" smtClean="0"/>
              <a:t>Vrouw	=	2</a:t>
            </a:r>
          </a:p>
          <a:p>
            <a:pPr eaLnBrk="1" hangingPunct="1">
              <a:lnSpc>
                <a:spcPct val="90000"/>
              </a:lnSpc>
              <a:tabLst>
                <a:tab pos="1612900" algn="l"/>
                <a:tab pos="1968500" algn="l"/>
              </a:tabLst>
            </a:pPr>
            <a:r>
              <a:rPr lang="nl-NL" dirty="0" smtClean="0"/>
              <a:t>Boer	=	1 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Plaatjespunten in </a:t>
            </a:r>
            <a:r>
              <a:rPr lang="nl-NL" b="1" dirty="0" smtClean="0"/>
              <a:t>een kleur</a:t>
            </a:r>
            <a:r>
              <a:rPr lang="nl-NL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Plaatjespunten in het </a:t>
            </a:r>
            <a:r>
              <a:rPr lang="nl-NL" b="1" dirty="0" smtClean="0"/>
              <a:t>hele spel</a:t>
            </a:r>
            <a:r>
              <a:rPr lang="nl-NL" dirty="0" smtClean="0"/>
              <a:t>:</a:t>
            </a:r>
          </a:p>
        </p:txBody>
      </p:sp>
      <p:sp>
        <p:nvSpPr>
          <p:cNvPr id="6758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EA83FF-15B1-4C7A-AAAC-7DAABA19D657}" type="slidenum">
              <a:rPr lang="nl-NL" smtClean="0"/>
              <a:pPr/>
              <a:t>54</a:t>
            </a:fld>
            <a:endParaRPr lang="nl-NL" smtClean="0"/>
          </a:p>
        </p:txBody>
      </p:sp>
      <p:sp>
        <p:nvSpPr>
          <p:cNvPr id="6758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Plaatjespunten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783436" y="452597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10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72200" y="500857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40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inhoud 15"/>
          <p:cNvSpPr>
            <a:spLocks noGrp="1"/>
          </p:cNvSpPr>
          <p:nvPr>
            <p:ph idx="1"/>
          </p:nvPr>
        </p:nvSpPr>
        <p:spPr>
          <a:xfrm>
            <a:off x="838200" y="1143001"/>
            <a:ext cx="8091488" cy="2934072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4305300" algn="l"/>
                <a:tab pos="5562600" algn="l"/>
                <a:tab pos="6096000" algn="l"/>
              </a:tabLst>
            </a:pPr>
            <a:r>
              <a:rPr lang="nl-NL" dirty="0" smtClean="0"/>
              <a:t>		Aas	=	4  </a:t>
            </a:r>
          </a:p>
          <a:p>
            <a:pPr>
              <a:buFont typeface="Wingdings" pitchFamily="2" charset="2"/>
              <a:buNone/>
              <a:tabLst>
                <a:tab pos="4305300" algn="l"/>
                <a:tab pos="5562600" algn="l"/>
                <a:tab pos="6096000" algn="l"/>
              </a:tabLst>
            </a:pPr>
            <a:r>
              <a:rPr lang="nl-NL" dirty="0" smtClean="0"/>
              <a:t>		Heer	=	3   </a:t>
            </a:r>
          </a:p>
          <a:p>
            <a:pPr>
              <a:buFont typeface="Wingdings" pitchFamily="2" charset="2"/>
              <a:buNone/>
              <a:tabLst>
                <a:tab pos="4305300" algn="l"/>
                <a:tab pos="5562600" algn="l"/>
                <a:tab pos="6096000" algn="l"/>
              </a:tabLst>
            </a:pPr>
            <a:r>
              <a:rPr lang="nl-NL" dirty="0" smtClean="0"/>
              <a:t>		Vrouw	=	2</a:t>
            </a:r>
          </a:p>
          <a:p>
            <a:pPr>
              <a:buFont typeface="Wingdings" pitchFamily="2" charset="2"/>
              <a:buNone/>
              <a:tabLst>
                <a:tab pos="4305300" algn="l"/>
                <a:tab pos="5562600" algn="l"/>
                <a:tab pos="6096000" algn="l"/>
              </a:tabLst>
            </a:pPr>
            <a:r>
              <a:rPr lang="nl-NL" dirty="0" smtClean="0"/>
              <a:t>		Boer	=	1</a:t>
            </a:r>
          </a:p>
          <a:p>
            <a:pPr>
              <a:buFont typeface="Wingdings" pitchFamily="2" charset="2"/>
              <a:buNone/>
              <a:tabLst>
                <a:tab pos="4305300" algn="l"/>
                <a:tab pos="5562600" algn="l"/>
                <a:tab pos="6096000" algn="l"/>
              </a:tabLst>
            </a:pPr>
            <a:endParaRPr lang="nl-NL" dirty="0" smtClean="0"/>
          </a:p>
          <a:p>
            <a:pPr>
              <a:tabLst>
                <a:tab pos="4305300" algn="l"/>
                <a:tab pos="5562600" algn="l"/>
                <a:tab pos="6096000" algn="l"/>
              </a:tabLst>
            </a:pPr>
            <a:r>
              <a:rPr lang="nl-NL" dirty="0" smtClean="0"/>
              <a:t>Tel de punten per kleur:</a:t>
            </a:r>
            <a:br>
              <a:rPr lang="nl-NL" dirty="0" smtClean="0"/>
            </a:br>
            <a:r>
              <a:rPr lang="nl-NL" dirty="0" smtClean="0"/>
              <a:t>♠ HV = 5</a:t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B = …</a:t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♦</a:t>
            </a:r>
            <a:r>
              <a:rPr lang="nl-NL" dirty="0" smtClean="0"/>
              <a:t> AV = …</a:t>
            </a:r>
            <a:br>
              <a:rPr lang="nl-NL" dirty="0" smtClean="0"/>
            </a:br>
            <a:r>
              <a:rPr lang="nl-NL" dirty="0" smtClean="0"/>
              <a:t>♣ H = …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4786312" y="4572000"/>
            <a:ext cx="37147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dirty="0" smtClean="0">
                <a:solidFill>
                  <a:srgbClr val="000099"/>
                </a:solidFill>
                <a:latin typeface="+mn-lt"/>
              </a:rPr>
              <a:t>Het totaal aantal plaatjespunten </a:t>
            </a:r>
            <a:br>
              <a:rPr lang="nl-NL" sz="2800" dirty="0" smtClean="0">
                <a:solidFill>
                  <a:srgbClr val="000099"/>
                </a:solidFill>
                <a:latin typeface="+mn-lt"/>
              </a:rPr>
            </a:br>
            <a:r>
              <a:rPr lang="nl-NL" sz="2800" dirty="0" smtClean="0">
                <a:solidFill>
                  <a:srgbClr val="000099"/>
                </a:solidFill>
                <a:latin typeface="+mn-lt"/>
              </a:rPr>
              <a:t>van deze speler is:  </a:t>
            </a:r>
            <a:r>
              <a:rPr lang="nl-NL" sz="2800" dirty="0" smtClean="0">
                <a:solidFill>
                  <a:srgbClr val="000099"/>
                </a:solidFill>
              </a:rPr>
              <a:t>…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686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Hoeveel plaatjespunten tel je?</a:t>
            </a:r>
          </a:p>
        </p:txBody>
      </p:sp>
      <p:sp>
        <p:nvSpPr>
          <p:cNvPr id="6861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01586C-0762-4985-B060-18D0F210E875}" type="slidenum">
              <a:rPr lang="nl-NL" sz="2800" smtClean="0"/>
              <a:pPr/>
              <a:t>55</a:t>
            </a:fld>
            <a:endParaRPr lang="nl-NL" sz="2800" smtClean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85875" y="1357313"/>
            <a:ext cx="2357438" cy="221456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lIns="90000" tIns="18000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tabLst>
                <a:tab pos="361950" algn="l"/>
              </a:tabLst>
              <a:defRPr/>
            </a:pPr>
            <a:r>
              <a:rPr lang="nl-NL" sz="2800" kern="0" dirty="0">
                <a:solidFill>
                  <a:srgbClr val="000099"/>
                </a:solidFill>
                <a:latin typeface="+mn-lt"/>
              </a:rPr>
              <a:t>♠	H V 2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tabLst>
                <a:tab pos="361950" algn="l"/>
              </a:tabLst>
              <a:defRPr/>
            </a:pPr>
            <a:r>
              <a:rPr lang="nl-NL" sz="2800" kern="0" dirty="0">
                <a:solidFill>
                  <a:srgbClr val="FF0000"/>
                </a:solidFill>
                <a:latin typeface="+mn-lt"/>
              </a:rPr>
              <a:t>♥	</a:t>
            </a:r>
            <a:r>
              <a:rPr lang="nl-NL" sz="2800" kern="0" dirty="0">
                <a:solidFill>
                  <a:srgbClr val="000099"/>
                </a:solidFill>
                <a:latin typeface="+mn-lt"/>
              </a:rPr>
              <a:t>B 6 3 2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tabLst>
                <a:tab pos="361950" algn="l"/>
              </a:tabLst>
              <a:defRPr/>
            </a:pPr>
            <a:r>
              <a:rPr lang="nl-NL" sz="2800" kern="0" dirty="0">
                <a:solidFill>
                  <a:srgbClr val="FF0000"/>
                </a:solidFill>
                <a:latin typeface="+mn-lt"/>
              </a:rPr>
              <a:t>♦	</a:t>
            </a:r>
            <a:r>
              <a:rPr lang="nl-NL" sz="2800" kern="0" dirty="0">
                <a:solidFill>
                  <a:srgbClr val="000099"/>
                </a:solidFill>
                <a:latin typeface="+mn-lt"/>
              </a:rPr>
              <a:t>A V 6 5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tabLst>
                <a:tab pos="361950" algn="l"/>
              </a:tabLst>
              <a:defRPr/>
            </a:pPr>
            <a:r>
              <a:rPr lang="nl-NL" sz="2800" kern="0" dirty="0">
                <a:solidFill>
                  <a:srgbClr val="000099"/>
                </a:solidFill>
                <a:latin typeface="+mn-lt"/>
              </a:rPr>
              <a:t>♣	H 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95736" y="4725144"/>
            <a:ext cx="648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  1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3108" y="4691730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1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57422" y="5120358"/>
            <a:ext cx="648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6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209416" y="5548986"/>
            <a:ext cx="648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3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891486" y="5442265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+mn-lt"/>
              </a:rPr>
              <a:t>15</a:t>
            </a:r>
            <a:endParaRPr lang="nl-NL" sz="280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/>
      <p:bldP spid="8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mtClean="0"/>
              <a:t>Tel de </a:t>
            </a:r>
            <a:r>
              <a:rPr lang="nl-NL" b="1" smtClean="0"/>
              <a:t>plaatjespunten</a:t>
            </a:r>
            <a:r>
              <a:rPr lang="nl-NL" smtClean="0"/>
              <a:t> in je hand.</a:t>
            </a:r>
          </a:p>
          <a:p>
            <a:pPr eaLnBrk="1" hangingPunct="1">
              <a:lnSpc>
                <a:spcPct val="90000"/>
              </a:lnSpc>
            </a:pPr>
            <a:endParaRPr lang="nl-NL" smtClean="0"/>
          </a:p>
          <a:p>
            <a:pPr eaLnBrk="1" hangingPunct="1">
              <a:lnSpc>
                <a:spcPct val="90000"/>
              </a:lnSpc>
            </a:pPr>
            <a:r>
              <a:rPr lang="nl-NL" b="1" smtClean="0"/>
              <a:t>De dealer </a:t>
            </a:r>
            <a:r>
              <a:rPr lang="nl-NL" smtClean="0"/>
              <a:t>vertelt als </a:t>
            </a:r>
            <a:r>
              <a:rPr lang="nl-NL" b="1" smtClean="0"/>
              <a:t>eerste </a:t>
            </a:r>
            <a:br>
              <a:rPr lang="nl-NL" b="1" smtClean="0"/>
            </a:br>
            <a:r>
              <a:rPr lang="nl-NL" smtClean="0"/>
              <a:t>hoeveel plaatjespunten hij heeft</a:t>
            </a:r>
          </a:p>
          <a:p>
            <a:pPr eaLnBrk="1" hangingPunct="1">
              <a:lnSpc>
                <a:spcPct val="90000"/>
              </a:lnSpc>
            </a:pPr>
            <a:endParaRPr lang="nl-NL" smtClean="0"/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Vertel</a:t>
            </a:r>
            <a:r>
              <a:rPr lang="nl-NL" b="1" smtClean="0"/>
              <a:t> om de beurt, </a:t>
            </a:r>
            <a:r>
              <a:rPr lang="nl-NL" smtClean="0"/>
              <a:t>met de klok mee  </a:t>
            </a:r>
            <a:br>
              <a:rPr lang="nl-NL" smtClean="0"/>
            </a:br>
            <a:r>
              <a:rPr lang="nl-NL" smtClean="0"/>
              <a:t>hoeveel plaatjespunten je hebt</a:t>
            </a:r>
            <a:r>
              <a:rPr lang="nl-NL" b="1" smtClean="0"/>
              <a:t>.</a:t>
            </a:r>
            <a:endParaRPr lang="nl-NL" smtClean="0"/>
          </a:p>
          <a:p>
            <a:pPr eaLnBrk="1" hangingPunct="1">
              <a:lnSpc>
                <a:spcPct val="90000"/>
              </a:lnSpc>
            </a:pPr>
            <a:endParaRPr lang="nl-NL" b="1" smtClean="0"/>
          </a:p>
          <a:p>
            <a:pPr eaLnBrk="1" hangingPunct="1">
              <a:lnSpc>
                <a:spcPct val="90000"/>
              </a:lnSpc>
            </a:pPr>
            <a:r>
              <a:rPr lang="nl-NL" b="1" smtClean="0"/>
              <a:t>Controleer samen:</a:t>
            </a:r>
            <a:r>
              <a:rPr lang="nl-NL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mtClean="0"/>
              <a:t>    Is het totale aantal plaatjespunten 40?</a:t>
            </a:r>
          </a:p>
        </p:txBody>
      </p:sp>
      <p:sp>
        <p:nvSpPr>
          <p:cNvPr id="6963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1F1036-8D05-4BF7-83B0-6588B5D9AB94}" type="slidenum">
              <a:rPr lang="nl-NL" smtClean="0"/>
              <a:pPr/>
              <a:t>56</a:t>
            </a:fld>
            <a:endParaRPr lang="nl-NL" smtClean="0"/>
          </a:p>
        </p:txBody>
      </p:sp>
      <p:sp>
        <p:nvSpPr>
          <p:cNvPr id="6963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Tellen plaatjespunten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54633B-7B72-4195-BB8E-254AB31C6730}" type="slidenum">
              <a:rPr lang="nl-NL" smtClean="0"/>
              <a:pPr/>
              <a:t>57</a:t>
            </a:fld>
            <a:endParaRPr lang="nl-NL" smtClean="0"/>
          </a:p>
        </p:txBody>
      </p:sp>
      <p:sp>
        <p:nvSpPr>
          <p:cNvPr id="7065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Spelen of tegenspelen?</a:t>
            </a:r>
          </a:p>
        </p:txBody>
      </p:sp>
      <p:sp>
        <p:nvSpPr>
          <p:cNvPr id="70660" name="Tijdelijke aanduiding voor inhoud 5"/>
          <p:cNvSpPr>
            <a:spLocks noGrp="1"/>
          </p:cNvSpPr>
          <p:nvPr>
            <p:ph idx="1"/>
          </p:nvPr>
        </p:nvSpPr>
        <p:spPr>
          <a:xfrm>
            <a:off x="827584" y="2348880"/>
            <a:ext cx="8091488" cy="3942184"/>
          </a:xfrm>
        </p:spPr>
        <p:txBody>
          <a:bodyPr/>
          <a:lstStyle/>
          <a:p>
            <a:r>
              <a:rPr lang="nl-NL" b="1" dirty="0" smtClean="0"/>
              <a:t>Spelende paar: 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Het paar dat samen de meeste plaatjespunten heeft</a:t>
            </a:r>
          </a:p>
          <a:p>
            <a:endParaRPr lang="nl-NL" dirty="0" smtClean="0"/>
          </a:p>
          <a:p>
            <a:r>
              <a:rPr lang="nl-NL" b="1" dirty="0" smtClean="0"/>
              <a:t>Tegenspelende paar:</a:t>
            </a:r>
            <a:br>
              <a:rPr lang="nl-NL" b="1" dirty="0" smtClean="0"/>
            </a:br>
            <a:r>
              <a:rPr lang="nl-NL" dirty="0" smtClean="0"/>
              <a:t>Het andere paar wordt het tegenspelende paar.</a:t>
            </a:r>
            <a:br>
              <a:rPr lang="nl-NL" dirty="0" smtClean="0"/>
            </a:br>
            <a:r>
              <a:rPr lang="nl-NL" dirty="0" smtClean="0"/>
              <a:t>We zeggen ook wel “de tegenspelers”</a:t>
            </a:r>
          </a:p>
          <a:p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043608" y="1196752"/>
            <a:ext cx="6466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+mn-lt"/>
              </a:rPr>
              <a:t>Meerderheid aan punten van totaal 40: 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+mn-lt"/>
              </a:rPr>
              <a:t>21&lt;-&gt;19</a:t>
            </a:r>
            <a:endParaRPr lang="nl-NL" sz="280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nl-NL" b="1" dirty="0" smtClean="0"/>
              <a:t>Het spelende paar:</a:t>
            </a:r>
          </a:p>
          <a:p>
            <a:pPr eaLnBrk="1" hangingPunct="1">
              <a:buFont typeface="Wingdings" pitchFamily="2" charset="2"/>
              <a:buNone/>
            </a:pPr>
            <a:endParaRPr lang="nl-NL" b="1" dirty="0" smtClean="0"/>
          </a:p>
          <a:p>
            <a:pPr eaLnBrk="1" hangingPunct="1"/>
            <a:r>
              <a:rPr lang="nl-NL" b="1" dirty="0" smtClean="0"/>
              <a:t>Leider</a:t>
            </a:r>
            <a:r>
              <a:rPr lang="nl-NL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 smtClean="0"/>
              <a:t>   de speler met de meeste plaatjespunten.</a:t>
            </a:r>
          </a:p>
          <a:p>
            <a:pPr eaLnBrk="1" hangingPunct="1">
              <a:buFont typeface="Wingdings" pitchFamily="2" charset="2"/>
              <a:buNone/>
            </a:pPr>
            <a:endParaRPr lang="nl-NL" dirty="0" smtClean="0"/>
          </a:p>
          <a:p>
            <a:pPr eaLnBrk="1" hangingPunct="1"/>
            <a:r>
              <a:rPr lang="nl-NL" b="1" dirty="0" smtClean="0"/>
              <a:t>Dummy</a:t>
            </a:r>
            <a:r>
              <a:rPr lang="nl-NL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 smtClean="0"/>
              <a:t>    partner van de leider.</a:t>
            </a:r>
          </a:p>
          <a:p>
            <a:endParaRPr lang="nl-NL" dirty="0" smtClean="0"/>
          </a:p>
        </p:txBody>
      </p:sp>
      <p:sp>
        <p:nvSpPr>
          <p:cNvPr id="7168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AA73BD-BBE6-46BA-8AAE-51209B1EA8EB}" type="slidenum">
              <a:rPr lang="nl-NL" smtClean="0"/>
              <a:pPr/>
              <a:t>58</a:t>
            </a:fld>
            <a:endParaRPr lang="nl-NL" smtClean="0"/>
          </a:p>
        </p:txBody>
      </p:sp>
      <p:sp>
        <p:nvSpPr>
          <p:cNvPr id="7168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Leider en dummy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nummer 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D092A3-69E0-4D80-87E6-66E5E98030E6}" type="slidenum">
              <a:rPr lang="nl-NL" smtClean="0"/>
              <a:pPr/>
              <a:t>59</a:t>
            </a:fld>
            <a:endParaRPr lang="nl-NL" smtClean="0"/>
          </a:p>
        </p:txBody>
      </p:sp>
      <p:sp>
        <p:nvSpPr>
          <p:cNvPr id="7270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Dummy legt kaarten op tafel</a:t>
            </a:r>
          </a:p>
        </p:txBody>
      </p:sp>
      <p:sp>
        <p:nvSpPr>
          <p:cNvPr id="72708" name="Rechthoek 8"/>
          <p:cNvSpPr>
            <a:spLocks noGrp="1" noChangeArrowheads="1"/>
          </p:cNvSpPr>
          <p:nvPr>
            <p:ph idx="1"/>
          </p:nvPr>
        </p:nvSpPr>
        <p:spPr>
          <a:xfrm>
            <a:off x="2267744" y="1916832"/>
            <a:ext cx="648072" cy="1211263"/>
          </a:xfrm>
          <a:solidFill>
            <a:schemeClr val="accent1"/>
          </a:solidFill>
          <a:ln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None/>
            </a:pPr>
            <a:r>
              <a:rPr lang="nl-NL" dirty="0" smtClean="0"/>
              <a:t>♠A  </a:t>
            </a:r>
          </a:p>
        </p:txBody>
      </p:sp>
      <p:sp>
        <p:nvSpPr>
          <p:cNvPr id="72709" name="Rechthoek 8"/>
          <p:cNvSpPr txBox="1">
            <a:spLocks noChangeArrowheads="1"/>
          </p:cNvSpPr>
          <p:nvPr/>
        </p:nvSpPr>
        <p:spPr bwMode="auto">
          <a:xfrm>
            <a:off x="2267744" y="2564904"/>
            <a:ext cx="648072" cy="1211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000099"/>
                </a:solidFill>
              </a:rPr>
              <a:t>♠9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10" name="Rechthoek 8"/>
          <p:cNvSpPr txBox="1">
            <a:spLocks noChangeArrowheads="1"/>
          </p:cNvSpPr>
          <p:nvPr/>
        </p:nvSpPr>
        <p:spPr bwMode="auto">
          <a:xfrm>
            <a:off x="2267744" y="3212976"/>
            <a:ext cx="648072" cy="1211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000099"/>
                </a:solidFill>
              </a:rPr>
              <a:t>♠3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11" name="Rechthoek 8"/>
          <p:cNvSpPr txBox="1">
            <a:spLocks noChangeArrowheads="1"/>
          </p:cNvSpPr>
          <p:nvPr/>
        </p:nvSpPr>
        <p:spPr bwMode="auto">
          <a:xfrm>
            <a:off x="3347864" y="1916832"/>
            <a:ext cx="720080" cy="1211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♥</a:t>
            </a:r>
            <a:r>
              <a:rPr lang="nl-NL" sz="2800" dirty="0" smtClean="0">
                <a:solidFill>
                  <a:srgbClr val="000099"/>
                </a:solidFill>
              </a:rPr>
              <a:t>H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12" name="Rechthoek 8"/>
          <p:cNvSpPr txBox="1">
            <a:spLocks noChangeArrowheads="1"/>
          </p:cNvSpPr>
          <p:nvPr/>
        </p:nvSpPr>
        <p:spPr bwMode="auto">
          <a:xfrm>
            <a:off x="4283968" y="1916832"/>
            <a:ext cx="648072" cy="1211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000099"/>
                </a:solidFill>
              </a:rPr>
              <a:t>♣7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13" name="Rechthoek 8"/>
          <p:cNvSpPr txBox="1">
            <a:spLocks noChangeArrowheads="1"/>
          </p:cNvSpPr>
          <p:nvPr/>
        </p:nvSpPr>
        <p:spPr bwMode="auto">
          <a:xfrm>
            <a:off x="5364088" y="1916832"/>
            <a:ext cx="648072" cy="1211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♦</a:t>
            </a:r>
            <a:r>
              <a:rPr lang="nl-NL" sz="2800" dirty="0" smtClean="0">
                <a:solidFill>
                  <a:srgbClr val="000099"/>
                </a:solidFill>
              </a:rPr>
              <a:t>8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72714" name="Rechthoek 8"/>
          <p:cNvSpPr txBox="1">
            <a:spLocks noChangeArrowheads="1"/>
          </p:cNvSpPr>
          <p:nvPr/>
        </p:nvSpPr>
        <p:spPr bwMode="auto">
          <a:xfrm>
            <a:off x="5364088" y="2564904"/>
            <a:ext cx="648072" cy="1209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♦</a:t>
            </a:r>
            <a:r>
              <a:rPr lang="nl-NL" sz="2800" dirty="0" smtClean="0">
                <a:solidFill>
                  <a:srgbClr val="000099"/>
                </a:solidFill>
              </a:rPr>
              <a:t>5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72715" name="Rechthoek 8"/>
          <p:cNvSpPr txBox="1">
            <a:spLocks noChangeArrowheads="1"/>
          </p:cNvSpPr>
          <p:nvPr/>
        </p:nvSpPr>
        <p:spPr bwMode="auto">
          <a:xfrm>
            <a:off x="5364088" y="3212976"/>
            <a:ext cx="648072" cy="1209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♦</a:t>
            </a:r>
            <a:r>
              <a:rPr lang="nl-NL" sz="2800" dirty="0" smtClean="0">
                <a:solidFill>
                  <a:srgbClr val="000099"/>
                </a:solidFill>
              </a:rPr>
              <a:t>4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72716" name="Rechthoek 8"/>
          <p:cNvSpPr txBox="1">
            <a:spLocks noChangeArrowheads="1"/>
          </p:cNvSpPr>
          <p:nvPr/>
        </p:nvSpPr>
        <p:spPr bwMode="auto">
          <a:xfrm>
            <a:off x="5364088" y="3789040"/>
            <a:ext cx="648072" cy="1211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♦</a:t>
            </a:r>
            <a:r>
              <a:rPr lang="nl-NL" sz="2800" dirty="0" smtClean="0">
                <a:solidFill>
                  <a:srgbClr val="000099"/>
                </a:solidFill>
              </a:rPr>
              <a:t>2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72717" name="Rechthoek 8"/>
          <p:cNvSpPr txBox="1">
            <a:spLocks noChangeArrowheads="1"/>
          </p:cNvSpPr>
          <p:nvPr/>
        </p:nvSpPr>
        <p:spPr bwMode="auto">
          <a:xfrm>
            <a:off x="4283968" y="2564904"/>
            <a:ext cx="648072" cy="1209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000099"/>
                </a:solidFill>
              </a:rPr>
              <a:t>♣6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18" name="Rechthoek 8"/>
          <p:cNvSpPr txBox="1">
            <a:spLocks noChangeArrowheads="1"/>
          </p:cNvSpPr>
          <p:nvPr/>
        </p:nvSpPr>
        <p:spPr bwMode="auto">
          <a:xfrm>
            <a:off x="3347864" y="2564904"/>
            <a:ext cx="719460" cy="1209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♥</a:t>
            </a:r>
            <a:r>
              <a:rPr lang="nl-NL" sz="2800" dirty="0" smtClean="0">
                <a:solidFill>
                  <a:srgbClr val="000099"/>
                </a:solidFill>
              </a:rPr>
              <a:t>V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19" name="Rechthoek 8"/>
          <p:cNvSpPr txBox="1">
            <a:spLocks noChangeArrowheads="1"/>
          </p:cNvSpPr>
          <p:nvPr/>
        </p:nvSpPr>
        <p:spPr bwMode="auto">
          <a:xfrm>
            <a:off x="3347864" y="3212976"/>
            <a:ext cx="72008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♥</a:t>
            </a:r>
            <a:r>
              <a:rPr lang="nl-NL" sz="2800" dirty="0" smtClean="0">
                <a:solidFill>
                  <a:srgbClr val="000099"/>
                </a:solidFill>
              </a:rPr>
              <a:t>8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72720" name="Rechthoek 8"/>
          <p:cNvSpPr txBox="1">
            <a:spLocks noChangeArrowheads="1"/>
          </p:cNvSpPr>
          <p:nvPr/>
        </p:nvSpPr>
        <p:spPr bwMode="auto">
          <a:xfrm>
            <a:off x="3347864" y="3789040"/>
            <a:ext cx="72008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nl-NL" sz="2800" dirty="0" smtClean="0">
                <a:solidFill>
                  <a:srgbClr val="FF0000"/>
                </a:solidFill>
              </a:rPr>
              <a:t>♥</a:t>
            </a:r>
            <a:r>
              <a:rPr lang="nl-NL" sz="2800" dirty="0" smtClean="0">
                <a:solidFill>
                  <a:srgbClr val="000099"/>
                </a:solidFill>
              </a:rPr>
              <a:t>3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slag spelen</a:t>
            </a:r>
          </a:p>
        </p:txBody>
      </p:sp>
      <p:sp>
        <p:nvSpPr>
          <p:cNvPr id="25603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b="1" dirty="0" smtClean="0"/>
              <a:t>Uitkomen</a:t>
            </a:r>
            <a:r>
              <a:rPr lang="nl-NL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dirty="0" smtClean="0"/>
              <a:t>    De speler links van de dealer speelt zijn kaart.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b="1" dirty="0" smtClean="0"/>
              <a:t>    </a:t>
            </a:r>
            <a:r>
              <a:rPr lang="nl-NL" dirty="0" smtClean="0"/>
              <a:t>Leg de kaart vlak voor je open op tafel neer.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De andere spelers spelen om de beurt </a:t>
            </a:r>
            <a:br>
              <a:rPr lang="nl-NL" dirty="0" smtClean="0"/>
            </a:br>
            <a:r>
              <a:rPr lang="nl-NL" dirty="0" smtClean="0"/>
              <a:t>hun kaart.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Slag winnen: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dirty="0" smtClean="0"/>
              <a:t>    De hoogste kaart wint de slag.</a:t>
            </a:r>
          </a:p>
          <a:p>
            <a:endParaRPr lang="nl-NL" dirty="0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209FAF-48E7-41AF-B818-399F4ABBB824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Aantal te maken slagen</a:t>
            </a:r>
          </a:p>
        </p:txBody>
      </p:sp>
      <p:sp>
        <p:nvSpPr>
          <p:cNvPr id="73731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Leider en dummy hebben de meerderheid </a:t>
            </a:r>
            <a:br>
              <a:rPr lang="nl-NL" dirty="0" smtClean="0"/>
            </a:br>
            <a:r>
              <a:rPr lang="nl-NL" dirty="0" smtClean="0"/>
              <a:t>van de plaatjespunten!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Nieuwe Afspraak: </a:t>
            </a:r>
            <a:br>
              <a:rPr lang="nl-NL" dirty="0" smtClean="0"/>
            </a:br>
            <a:r>
              <a:rPr lang="nl-NL" dirty="0" smtClean="0"/>
              <a:t>Ze </a:t>
            </a:r>
            <a:r>
              <a:rPr lang="nl-NL" b="1" dirty="0" smtClean="0"/>
              <a:t>moeten</a:t>
            </a:r>
            <a:r>
              <a:rPr lang="nl-NL" dirty="0" smtClean="0"/>
              <a:t> de meerderheid aan slagen halen</a:t>
            </a:r>
            <a:br>
              <a:rPr lang="nl-NL" dirty="0" smtClean="0"/>
            </a:br>
            <a:r>
              <a:rPr lang="nl-NL" dirty="0" smtClean="0"/>
              <a:t>De meerderheid in het aantal slagen is 6 + 1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Dan pas kan de leider punten gaan scoren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dirty="0" smtClean="0"/>
              <a:t>Niet genoeg slagen? </a:t>
            </a:r>
            <a:br>
              <a:rPr lang="nl-NL" dirty="0" smtClean="0"/>
            </a:br>
            <a:r>
              <a:rPr lang="nl-NL" dirty="0" smtClean="0"/>
              <a:t>Dan is de leider down gespeeld!</a:t>
            </a:r>
          </a:p>
          <a:p>
            <a:endParaRPr lang="nl-NL" dirty="0" smtClean="0"/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1662C0-46EF-49E7-BA39-F18A82182A1A}" type="slidenum">
              <a:rPr lang="nl-NL" smtClean="0"/>
              <a:pPr/>
              <a:t>60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b="1" dirty="0" smtClean="0"/>
              <a:t>Uitkomen</a:t>
            </a:r>
            <a:r>
              <a:rPr lang="nl-NL" dirty="0" smtClean="0"/>
              <a:t>: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nl-NL" dirty="0" smtClean="0"/>
              <a:t>    De speler links van de leider mag uitkomen in de 1</a:t>
            </a:r>
            <a:r>
              <a:rPr lang="nl-NL" baseline="30000" dirty="0" smtClean="0"/>
              <a:t>e</a:t>
            </a:r>
            <a:r>
              <a:rPr lang="nl-NL" dirty="0" smtClean="0"/>
              <a:t> slag. De tegenstander mag dus kiezen!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b="1" dirty="0" smtClean="0"/>
          </a:p>
          <a:p>
            <a:pPr eaLnBrk="1" hangingPunct="1">
              <a:lnSpc>
                <a:spcPct val="90000"/>
              </a:lnSpc>
            </a:pPr>
            <a:r>
              <a:rPr lang="nl-NL" b="1" dirty="0" smtClean="0"/>
              <a:t>De leider</a:t>
            </a:r>
            <a:r>
              <a:rPr lang="nl-NL" dirty="0" smtClean="0"/>
              <a:t> zegt steeds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dirty="0" smtClean="0"/>
              <a:t>    welke kaart de dummy bij moet spelen.</a:t>
            </a:r>
          </a:p>
          <a:p>
            <a:pPr eaLnBrk="1" hangingPunct="1">
              <a:lnSpc>
                <a:spcPct val="90000"/>
              </a:lnSpc>
            </a:pPr>
            <a:endParaRPr lang="nl-NL" b="1" dirty="0" smtClean="0"/>
          </a:p>
          <a:p>
            <a:pPr eaLnBrk="1" hangingPunct="1">
              <a:lnSpc>
                <a:spcPct val="90000"/>
              </a:lnSpc>
            </a:pPr>
            <a:r>
              <a:rPr lang="nl-NL" b="1" dirty="0" smtClean="0"/>
              <a:t>De dummy</a:t>
            </a:r>
            <a:r>
              <a:rPr lang="nl-NL" dirty="0" smtClean="0"/>
              <a:t> mag alleen maar luisteren en speelt steeds de kaart die de leider noemt.</a:t>
            </a:r>
          </a:p>
        </p:txBody>
      </p:sp>
      <p:sp>
        <p:nvSpPr>
          <p:cNvPr id="7475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404736-5946-48B1-9DAA-0C8C29F7DC2E}" type="slidenum">
              <a:rPr lang="nl-NL" smtClean="0"/>
              <a:pPr/>
              <a:t>61</a:t>
            </a:fld>
            <a:endParaRPr lang="nl-NL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sz="3400" dirty="0" smtClean="0"/>
              <a:t>Tegenstander mag uitkomst kiezen</a:t>
            </a:r>
            <a:endParaRPr lang="nl-NL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nl-NL" dirty="0" smtClean="0"/>
              <a:t>Zoveel mogelijk slagen maken, </a:t>
            </a:r>
            <a:br>
              <a:rPr lang="nl-NL" dirty="0" smtClean="0"/>
            </a:br>
            <a:r>
              <a:rPr lang="nl-NL" dirty="0" smtClean="0"/>
              <a:t>met alle kaarten van zichzelf en dummy </a:t>
            </a:r>
            <a:r>
              <a:rPr lang="nl-NL" b="1" dirty="0" smtClean="0"/>
              <a:t>samen</a:t>
            </a:r>
          </a:p>
          <a:p>
            <a:pPr eaLnBrk="1" hangingPunct="1">
              <a:spcAft>
                <a:spcPts val="1800"/>
              </a:spcAft>
            </a:pPr>
            <a:r>
              <a:rPr lang="nl-NL" b="1" dirty="0" smtClean="0"/>
              <a:t>13 = (6) + (6 + 1)  </a:t>
            </a:r>
            <a:endParaRPr lang="nl-NL" dirty="0" smtClean="0"/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De leider moet </a:t>
            </a:r>
            <a:r>
              <a:rPr lang="nl-NL" b="1" u="sng" dirty="0" smtClean="0"/>
              <a:t>het contract halen</a:t>
            </a:r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Iedere slag boven de 6 is een </a:t>
            </a:r>
            <a:r>
              <a:rPr lang="nl-NL" u="sng" dirty="0" smtClean="0"/>
              <a:t>contractslag</a:t>
            </a:r>
          </a:p>
          <a:p>
            <a:pPr eaLnBrk="1" hangingPunct="1">
              <a:spcAft>
                <a:spcPts val="1800"/>
              </a:spcAft>
            </a:pPr>
            <a:r>
              <a:rPr lang="nl-NL" b="1" dirty="0" smtClean="0"/>
              <a:t>Hoe meer slagen de leider haalt,</a:t>
            </a:r>
            <a:br>
              <a:rPr lang="nl-NL" b="1" dirty="0" smtClean="0"/>
            </a:br>
            <a:r>
              <a:rPr lang="nl-NL" b="1" dirty="0" smtClean="0"/>
              <a:t>hoe meer punten hij scoort!  </a:t>
            </a:r>
          </a:p>
          <a:p>
            <a:pPr eaLnBrk="1" hangingPunct="1">
              <a:buFont typeface="Wingdings" pitchFamily="2" charset="2"/>
              <a:buNone/>
            </a:pPr>
            <a:endParaRPr lang="nl-NL" dirty="0" smtClean="0"/>
          </a:p>
          <a:p>
            <a:pPr eaLnBrk="1" hangingPunct="1">
              <a:buFont typeface="Wingdings" pitchFamily="2" charset="2"/>
              <a:buNone/>
            </a:pPr>
            <a:endParaRPr lang="nl-NL" dirty="0" smtClean="0"/>
          </a:p>
          <a:p>
            <a:pPr eaLnBrk="1" hangingPunct="1">
              <a:buFont typeface="Wingdings" pitchFamily="2" charset="2"/>
              <a:buNone/>
            </a:pPr>
            <a:endParaRPr lang="nl-NL" dirty="0" smtClean="0"/>
          </a:p>
        </p:txBody>
      </p:sp>
      <p:sp>
        <p:nvSpPr>
          <p:cNvPr id="7577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D5781C-950E-4965-A7C5-C942B13BA6CE}" type="slidenum">
              <a:rPr lang="nl-NL" smtClean="0"/>
              <a:pPr/>
              <a:t>62</a:t>
            </a:fld>
            <a:endParaRPr lang="nl-NL" smtClean="0"/>
          </a:p>
        </p:txBody>
      </p:sp>
      <p:sp>
        <p:nvSpPr>
          <p:cNvPr id="7578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 Leider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smtClean="0"/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De leider krijgt </a:t>
            </a:r>
            <a:r>
              <a:rPr lang="nl-NL" b="1" smtClean="0"/>
              <a:t>pluspunten</a:t>
            </a:r>
            <a:r>
              <a:rPr lang="nl-NL" smtClean="0"/>
              <a:t> </a:t>
            </a:r>
            <a:br>
              <a:rPr lang="nl-NL" smtClean="0"/>
            </a:br>
            <a:r>
              <a:rPr lang="nl-NL" smtClean="0"/>
              <a:t>voor iedere contractslag boven de 6.</a:t>
            </a:r>
          </a:p>
          <a:p>
            <a:pPr eaLnBrk="1" hangingPunct="1">
              <a:lnSpc>
                <a:spcPct val="90000"/>
              </a:lnSpc>
            </a:pPr>
            <a:endParaRPr lang="nl-NL" smtClean="0"/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Als de leider niet genoeg slagen maakt </a:t>
            </a:r>
            <a:br>
              <a:rPr lang="nl-NL" smtClean="0"/>
            </a:br>
            <a:r>
              <a:rPr lang="nl-NL" smtClean="0"/>
              <a:t>(6 of minder) is hij </a:t>
            </a:r>
            <a:r>
              <a:rPr lang="nl-NL" b="1" smtClean="0"/>
              <a:t>down.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mtClean="0"/>
              <a:t>	Dan krijgt hij </a:t>
            </a:r>
            <a:r>
              <a:rPr lang="nl-NL" b="1" smtClean="0"/>
              <a:t>minpunten</a:t>
            </a:r>
            <a:r>
              <a:rPr lang="nl-NL" smtClean="0"/>
              <a:t>.</a:t>
            </a:r>
          </a:p>
          <a:p>
            <a:pPr eaLnBrk="1" hangingPunct="1"/>
            <a:endParaRPr lang="nl-NL" smtClean="0"/>
          </a:p>
        </p:txBody>
      </p:sp>
      <p:sp>
        <p:nvSpPr>
          <p:cNvPr id="7680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6B4FBF-D400-448A-9E2F-23CC2A986273}" type="slidenum">
              <a:rPr lang="nl-NL" smtClean="0"/>
              <a:pPr/>
              <a:t>63</a:t>
            </a:fld>
            <a:endParaRPr lang="nl-NL" smtClean="0"/>
          </a:p>
        </p:txBody>
      </p:sp>
      <p:sp>
        <p:nvSpPr>
          <p:cNvPr id="7680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Contract halen = punten scoren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NL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a. de leider maakt genoeg slagen (meer dan 6).</a:t>
            </a:r>
            <a:br>
              <a:rPr lang="nl-NL" dirty="0" smtClean="0"/>
            </a:br>
            <a:r>
              <a:rPr lang="nl-NL" dirty="0" smtClean="0">
                <a:sym typeface="Wingdings" pitchFamily="2" charset="2"/>
              </a:rPr>
              <a:t> </a:t>
            </a:r>
            <a:r>
              <a:rPr lang="nl-NL" dirty="0" smtClean="0"/>
              <a:t>30 pluspunten per contractslag 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b.  De leider maakt niet genoeg slagen.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</a:t>
            </a:r>
            <a:r>
              <a:rPr lang="nl-NL" dirty="0" smtClean="0">
                <a:sym typeface="Wingdings" pitchFamily="2" charset="2"/>
              </a:rPr>
              <a:t> - </a:t>
            </a:r>
            <a:r>
              <a:rPr lang="nl-NL" dirty="0" smtClean="0"/>
              <a:t>50 punten per downslag</a:t>
            </a:r>
          </a:p>
          <a:p>
            <a:endParaRPr lang="nl-NL" dirty="0" smtClean="0"/>
          </a:p>
        </p:txBody>
      </p:sp>
      <p:sp>
        <p:nvSpPr>
          <p:cNvPr id="102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B33345-6151-44E8-8748-4FF4A48CDB04}" type="slidenum">
              <a:rPr lang="nl-NL" smtClean="0"/>
              <a:pPr/>
              <a:t>64</a:t>
            </a:fld>
            <a:endParaRPr lang="nl-NL" smtClean="0"/>
          </a:p>
        </p:txBody>
      </p:sp>
      <p:sp>
        <p:nvSpPr>
          <p:cNvPr id="102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Scoreberekening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65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1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– slagen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maken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Loes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Lotte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-100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Voorbeelden</a:t>
            </a:r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21E94D-88BD-4139-B8CA-2120B91977C6}" type="slidenum">
              <a:rPr lang="nl-NL" smtClean="0"/>
              <a:pPr/>
              <a:t>66</a:t>
            </a:fld>
            <a:endParaRPr lang="nl-NL" smtClean="0"/>
          </a:p>
        </p:txBody>
      </p:sp>
      <p:sp>
        <p:nvSpPr>
          <p:cNvPr id="7987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b="1" dirty="0" smtClean="0"/>
              <a:t>Voorbeeld 1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De leider maakt 10 slagen:</a:t>
            </a:r>
            <a:br>
              <a:rPr lang="nl-NL" dirty="0" smtClean="0"/>
            </a:br>
            <a:r>
              <a:rPr lang="nl-NL" dirty="0" smtClean="0"/>
              <a:t>6 basisslagen, 4 contractslagen</a:t>
            </a:r>
            <a:br>
              <a:rPr lang="nl-NL" dirty="0" smtClean="0"/>
            </a:br>
            <a:r>
              <a:rPr lang="nl-NL" dirty="0" smtClean="0"/>
              <a:t>Hij scoort daarmee + 120  punten (4 x 30)</a:t>
            </a:r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r>
              <a:rPr lang="nl-NL" b="1" dirty="0" smtClean="0"/>
              <a:t>Voorbeeld 2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De leider maakt 5 slagen</a:t>
            </a:r>
            <a:br>
              <a:rPr lang="nl-NL" dirty="0" smtClean="0"/>
            </a:br>
            <a:r>
              <a:rPr lang="nl-NL" dirty="0" smtClean="0"/>
              <a:t>Hij moest minstens 7 slagen maken, </a:t>
            </a:r>
            <a:br>
              <a:rPr lang="nl-NL" dirty="0" smtClean="0"/>
            </a:br>
            <a:r>
              <a:rPr lang="nl-NL" dirty="0" smtClean="0"/>
              <a:t>dus twee te weinig. Dit zijn 2 </a:t>
            </a:r>
            <a:r>
              <a:rPr lang="nl-NL" dirty="0" err="1" smtClean="0"/>
              <a:t>downslagen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De leider scoort -100 punten (2 x -50)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Samenvatting</a:t>
            </a:r>
          </a:p>
        </p:txBody>
      </p:sp>
      <p:sp>
        <p:nvSpPr>
          <p:cNvPr id="8089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4FA812-3E3E-4507-AA19-17362F171E17}" type="slidenum">
              <a:rPr lang="nl-NL" smtClean="0"/>
              <a:pPr/>
              <a:t>67</a:t>
            </a:fld>
            <a:endParaRPr lang="nl-NL" smtClean="0"/>
          </a:p>
        </p:txBody>
      </p:sp>
      <p:sp>
        <p:nvSpPr>
          <p:cNvPr id="80900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b="1" smtClean="0"/>
              <a:t>Plaatjespunten</a:t>
            </a:r>
            <a:r>
              <a:rPr lang="nl-NL" smtClean="0"/>
              <a:t> tellen.</a:t>
            </a:r>
          </a:p>
          <a:p>
            <a:pPr>
              <a:buFont typeface="Wingdings" pitchFamily="2" charset="2"/>
              <a:buNone/>
            </a:pPr>
            <a:r>
              <a:rPr lang="nl-NL" smtClean="0"/>
              <a:t>	De dealer vertelt plaatjespunten, </a:t>
            </a:r>
            <a:br>
              <a:rPr lang="nl-NL" smtClean="0"/>
            </a:br>
            <a:r>
              <a:rPr lang="nl-NL" smtClean="0"/>
              <a:t>daarna de rest </a:t>
            </a:r>
            <a:r>
              <a:rPr lang="nl-NL" b="1" smtClean="0"/>
              <a:t>om de beurt.</a:t>
            </a:r>
          </a:p>
          <a:p>
            <a:pPr>
              <a:buFont typeface="Wingdings" pitchFamily="2" charset="2"/>
              <a:buNone/>
            </a:pPr>
            <a:r>
              <a:rPr lang="nl-NL" smtClean="0"/>
              <a:t>	Controleer: is het </a:t>
            </a:r>
            <a:r>
              <a:rPr lang="nl-NL" b="1" smtClean="0"/>
              <a:t>totaal 40</a:t>
            </a:r>
            <a:r>
              <a:rPr lang="nl-NL" smtClean="0"/>
              <a:t>?</a:t>
            </a:r>
          </a:p>
          <a:p>
            <a:r>
              <a:rPr lang="nl-NL" b="1" smtClean="0"/>
              <a:t>Het spelende paar </a:t>
            </a:r>
            <a:r>
              <a:rPr lang="nl-NL" smtClean="0"/>
              <a:t>heeft samen de meeste plaatjespunten. Het andere paar wordt  tegenspelers.</a:t>
            </a:r>
          </a:p>
          <a:p>
            <a:r>
              <a:rPr lang="nl-NL" smtClean="0"/>
              <a:t>De </a:t>
            </a:r>
            <a:r>
              <a:rPr lang="nl-NL" b="1" smtClean="0"/>
              <a:t>leider</a:t>
            </a:r>
            <a:r>
              <a:rPr lang="nl-NL" smtClean="0"/>
              <a:t> heeft de meeste plaatjespunten, partner wordt dummy.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Samenvatting</a:t>
            </a:r>
          </a:p>
        </p:txBody>
      </p:sp>
      <p:sp>
        <p:nvSpPr>
          <p:cNvPr id="8192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F63E58-0568-4DD6-8F74-66E94EF641B9}" type="slidenum">
              <a:rPr lang="nl-NL" smtClean="0"/>
              <a:pPr/>
              <a:t>68</a:t>
            </a:fld>
            <a:endParaRPr lang="nl-NL" smtClean="0"/>
          </a:p>
        </p:txBody>
      </p:sp>
      <p:sp>
        <p:nvSpPr>
          <p:cNvPr id="81924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r>
              <a:rPr lang="nl-NL" b="1" dirty="0" smtClean="0"/>
              <a:t>Dummy</a:t>
            </a:r>
            <a:r>
              <a:rPr lang="nl-NL" dirty="0" smtClean="0"/>
              <a:t> legt de kaarten open op tafel (hoog naar laag).</a:t>
            </a:r>
          </a:p>
          <a:p>
            <a:r>
              <a:rPr lang="nl-NL" b="1" dirty="0" smtClean="0"/>
              <a:t>Uitkomen</a:t>
            </a:r>
            <a:r>
              <a:rPr lang="nl-NL" dirty="0" smtClean="0"/>
              <a:t>: links van de leider.</a:t>
            </a:r>
          </a:p>
          <a:p>
            <a:r>
              <a:rPr lang="nl-NL" dirty="0" smtClean="0"/>
              <a:t>Leider moet  meer dan 6 slagen maken, </a:t>
            </a:r>
            <a:br>
              <a:rPr lang="nl-NL" dirty="0" smtClean="0"/>
            </a:br>
            <a:r>
              <a:rPr lang="nl-NL" dirty="0" smtClean="0"/>
              <a:t>anders gaat hij </a:t>
            </a:r>
            <a:r>
              <a:rPr lang="nl-NL" b="1" dirty="0" smtClean="0"/>
              <a:t>down</a:t>
            </a:r>
            <a:r>
              <a:rPr lang="nl-NL" dirty="0" smtClean="0"/>
              <a:t>.</a:t>
            </a:r>
          </a:p>
          <a:p>
            <a:r>
              <a:rPr lang="nl-NL" b="1" dirty="0" smtClean="0"/>
              <a:t>Noteer de score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Heeft de leider genoeg slagen?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Ja	</a:t>
            </a:r>
            <a:r>
              <a:rPr lang="nl-NL" dirty="0" smtClean="0">
                <a:sym typeface="Wingdings" pitchFamily="2" charset="2"/>
              </a:rPr>
              <a:t>	 </a:t>
            </a:r>
            <a:r>
              <a:rPr lang="nl-NL" b="1" dirty="0" smtClean="0"/>
              <a:t>30 punten </a:t>
            </a:r>
            <a:r>
              <a:rPr lang="nl-NL" dirty="0" smtClean="0"/>
              <a:t>per gewonnen slag. </a:t>
            </a:r>
          </a:p>
          <a:p>
            <a:pPr>
              <a:buFont typeface="Wingdings" pitchFamily="2" charset="2"/>
              <a:buNone/>
            </a:pPr>
            <a:r>
              <a:rPr lang="nl-NL" dirty="0" smtClean="0"/>
              <a:t>	Nee</a:t>
            </a:r>
            <a:r>
              <a:rPr lang="nl-NL" dirty="0" smtClean="0">
                <a:sym typeface="Wingdings" pitchFamily="2" charset="2"/>
              </a:rPr>
              <a:t>	</a:t>
            </a:r>
            <a:r>
              <a:rPr lang="nl-NL" b="1" dirty="0" smtClean="0">
                <a:sym typeface="Wingdings" pitchFamily="2" charset="2"/>
              </a:rPr>
              <a:t>-</a:t>
            </a:r>
            <a:r>
              <a:rPr lang="nl-NL" b="1" dirty="0" smtClean="0"/>
              <a:t>50 punten </a:t>
            </a:r>
            <a:r>
              <a:rPr lang="nl-NL" dirty="0" smtClean="0"/>
              <a:t>per downslag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TROEF</a:t>
            </a:r>
          </a:p>
        </p:txBody>
      </p:sp>
      <p:sp>
        <p:nvSpPr>
          <p:cNvPr id="82947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Slag dichtleggen</a:t>
            </a:r>
          </a:p>
        </p:txBody>
      </p:sp>
      <p:sp>
        <p:nvSpPr>
          <p:cNvPr id="26627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Dan legt iedereen de slag voor zichzelf dicht</a:t>
            </a:r>
          </a:p>
          <a:p>
            <a:endParaRPr lang="nl-NL" dirty="0" smtClean="0"/>
          </a:p>
          <a:p>
            <a:r>
              <a:rPr lang="nl-NL" dirty="0" smtClean="0"/>
              <a:t>Staande slagen zijn gewonnen </a:t>
            </a:r>
          </a:p>
          <a:p>
            <a:endParaRPr lang="nl-NL" dirty="0" smtClean="0"/>
          </a:p>
          <a:p>
            <a:r>
              <a:rPr lang="nl-NL" dirty="0" smtClean="0"/>
              <a:t>Liggende slagen zijn verloren</a:t>
            </a:r>
          </a:p>
          <a:p>
            <a:endParaRPr lang="nl-NL" dirty="0" smtClean="0"/>
          </a:p>
        </p:txBody>
      </p:sp>
      <p:sp>
        <p:nvSpPr>
          <p:cNvPr id="26628" name="Tijdelijke aanduiding voor dianummer 1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A9C994-DD41-46F5-8BEA-522307A26414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26629" name="Rechthoek 21"/>
          <p:cNvSpPr>
            <a:spLocks noChangeArrowheads="1"/>
          </p:cNvSpPr>
          <p:nvPr/>
        </p:nvSpPr>
        <p:spPr bwMode="auto">
          <a:xfrm>
            <a:off x="6848475" y="2500313"/>
            <a:ext cx="500063" cy="857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sz="1800"/>
          </a:p>
        </p:txBody>
      </p:sp>
      <p:sp>
        <p:nvSpPr>
          <p:cNvPr id="26630" name="Rechthoek 21"/>
          <p:cNvSpPr>
            <a:spLocks noChangeArrowheads="1"/>
          </p:cNvSpPr>
          <p:nvPr/>
        </p:nvSpPr>
        <p:spPr bwMode="auto">
          <a:xfrm rot="5400000">
            <a:off x="6841331" y="3536157"/>
            <a:ext cx="500063" cy="857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Troef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>
              <a:buFont typeface="Wingdings" pitchFamily="2" charset="2"/>
              <a:buNone/>
            </a:pPr>
            <a:r>
              <a:rPr lang="nl-NL" b="1" dirty="0" smtClean="0"/>
              <a:t>Wat is troef?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Een troefkleur is een </a:t>
            </a:r>
            <a:r>
              <a:rPr lang="nl-NL" b="1" dirty="0" smtClean="0"/>
              <a:t>superkleur</a:t>
            </a:r>
            <a:r>
              <a:rPr lang="nl-NL" dirty="0" smtClean="0"/>
              <a:t>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Alle kaarten van die troefkleur zijn </a:t>
            </a:r>
            <a:r>
              <a:rPr lang="nl-NL" b="1" dirty="0" smtClean="0"/>
              <a:t>hoger</a:t>
            </a:r>
            <a:r>
              <a:rPr lang="nl-NL" dirty="0" smtClean="0"/>
              <a:t> dan alle andere kaarten.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8397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098872-FF4D-4009-8C4C-45F278FFF8D6}" type="slidenum">
              <a:rPr lang="nl-NL" smtClean="0"/>
              <a:pPr/>
              <a:t>70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Troef tijdens het spelen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idx="1"/>
          </p:nvPr>
        </p:nvSpPr>
        <p:spPr>
          <a:xfrm>
            <a:off x="4296668" y="2487766"/>
            <a:ext cx="4847332" cy="158417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NL" kern="1200" dirty="0" smtClean="0">
                <a:latin typeface="Arial" charset="0"/>
              </a:rPr>
              <a:t>West komt uit met ♠ 2</a:t>
            </a:r>
          </a:p>
          <a:p>
            <a:pPr>
              <a:lnSpc>
                <a:spcPct val="110000"/>
              </a:lnSpc>
            </a:pPr>
            <a:r>
              <a:rPr lang="nl-NL" kern="1200" dirty="0" smtClean="0">
                <a:latin typeface="Arial" charset="0"/>
              </a:rPr>
              <a:t>Wie wint de slag?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 rot="10800000" flipV="1">
            <a:off x="1121241" y="2213574"/>
            <a:ext cx="719137" cy="466725"/>
          </a:xfrm>
          <a:prstGeom prst="rect">
            <a:avLst/>
          </a:prstGeom>
          <a:solidFill>
            <a:srgbClr val="99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2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2149874" y="1584312"/>
            <a:ext cx="785818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A</a:t>
            </a:r>
          </a:p>
        </p:txBody>
      </p:sp>
      <p:sp>
        <p:nvSpPr>
          <p:cNvPr id="84999" name="Text Box 5"/>
          <p:cNvSpPr txBox="1">
            <a:spLocks noChangeArrowheads="1"/>
          </p:cNvSpPr>
          <p:nvPr/>
        </p:nvSpPr>
        <p:spPr bwMode="auto">
          <a:xfrm rot="10800000" flipV="1">
            <a:off x="3065457" y="2213574"/>
            <a:ext cx="720725" cy="466725"/>
          </a:xfrm>
          <a:prstGeom prst="rect">
            <a:avLst/>
          </a:prstGeom>
          <a:solidFill>
            <a:srgbClr val="99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5</a:t>
            </a:r>
          </a:p>
        </p:txBody>
      </p:sp>
      <p:sp>
        <p:nvSpPr>
          <p:cNvPr id="85000" name="Text Box 6"/>
          <p:cNvSpPr txBox="1">
            <a:spLocks noChangeArrowheads="1"/>
          </p:cNvSpPr>
          <p:nvPr/>
        </p:nvSpPr>
        <p:spPr bwMode="auto">
          <a:xfrm>
            <a:off x="2129353" y="3038773"/>
            <a:ext cx="792162" cy="4616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2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284000" y="1285860"/>
            <a:ext cx="48600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nl-NL" sz="2800" dirty="0" smtClean="0">
                <a:solidFill>
                  <a:srgbClr val="000099"/>
                </a:solidFill>
              </a:rPr>
              <a:t>Noord komt uit met </a:t>
            </a:r>
            <a:r>
              <a:rPr lang="nl-NL" sz="2800" dirty="0" smtClean="0">
                <a:solidFill>
                  <a:srgbClr val="FF0000"/>
                </a:solidFill>
              </a:rPr>
              <a:t>♥</a:t>
            </a:r>
            <a:r>
              <a:rPr lang="nl-NL" sz="2800" dirty="0" smtClean="0">
                <a:solidFill>
                  <a:srgbClr val="000099"/>
                </a:solidFill>
              </a:rPr>
              <a:t> A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nl-NL" sz="2800" dirty="0" smtClean="0">
                <a:solidFill>
                  <a:srgbClr val="000099"/>
                </a:solidFill>
              </a:rPr>
              <a:t>Wie wint de slag?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043608" y="3929066"/>
            <a:ext cx="81003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dirty="0" smtClean="0">
                <a:solidFill>
                  <a:srgbClr val="000099"/>
                </a:solidFill>
              </a:rPr>
              <a:t>Stel de superkleur in dit spel is</a:t>
            </a:r>
            <a:r>
              <a:rPr lang="nl-NL" sz="2800" b="1" dirty="0" smtClean="0">
                <a:solidFill>
                  <a:srgbClr val="000099"/>
                </a:solidFill>
              </a:rPr>
              <a:t> </a:t>
            </a:r>
            <a:r>
              <a:rPr lang="nl-NL" sz="2800" dirty="0" smtClean="0">
                <a:solidFill>
                  <a:srgbClr val="000099"/>
                </a:solidFill>
              </a:rPr>
              <a:t>♠ </a:t>
            </a:r>
            <a:endParaRPr lang="nl-NL" sz="2800" dirty="0">
              <a:solidFill>
                <a:srgbClr val="000099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nl-NL" sz="2800" dirty="0" smtClean="0">
                <a:solidFill>
                  <a:srgbClr val="000099"/>
                </a:solidFill>
              </a:rPr>
              <a:t>Noord komt uit met </a:t>
            </a:r>
            <a:r>
              <a:rPr lang="nl-NL" sz="2800" dirty="0" smtClean="0">
                <a:solidFill>
                  <a:srgbClr val="FF0000"/>
                </a:solidFill>
              </a:rPr>
              <a:t>♥</a:t>
            </a:r>
            <a:r>
              <a:rPr lang="nl-NL" sz="2800" dirty="0" smtClean="0">
                <a:solidFill>
                  <a:srgbClr val="000099"/>
                </a:solidFill>
              </a:rPr>
              <a:t> </a:t>
            </a:r>
            <a:r>
              <a:rPr lang="nl-NL" sz="2800" dirty="0">
                <a:solidFill>
                  <a:srgbClr val="000099"/>
                </a:solidFill>
              </a:rPr>
              <a:t>A, </a:t>
            </a:r>
            <a:r>
              <a:rPr lang="nl-NL" sz="2800" dirty="0" smtClean="0">
                <a:solidFill>
                  <a:srgbClr val="000099"/>
                </a:solidFill>
              </a:rPr>
              <a:t>wie wint dan de slag?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8500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349D1F-4437-4A37-BB75-2C4E62015DDE}" type="slidenum">
              <a:rPr lang="nl-NL" smtClean="0"/>
              <a:pPr/>
              <a:t>71</a:t>
            </a:fld>
            <a:endParaRPr lang="nl-NL" smtClean="0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2129353" y="2069558"/>
          <a:ext cx="809625" cy="914400"/>
        </p:xfrm>
        <a:graphic>
          <a:graphicData uri="http://schemas.openxmlformats.org/presentationml/2006/ole">
            <p:oleObj spid="_x0000_s80897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build="p"/>
      <p:bldP spid="134153" grpId="0" build="p"/>
      <p:bldP spid="134153" grpId="1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Wie wint de slag?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/>
            <a:r>
              <a:rPr lang="nl-NL" dirty="0" smtClean="0"/>
              <a:t>Zonder troefkaarten wint de hoogste kaart </a:t>
            </a:r>
            <a:br>
              <a:rPr lang="nl-NL" dirty="0" smtClean="0"/>
            </a:br>
            <a:r>
              <a:rPr lang="nl-NL" dirty="0" smtClean="0"/>
              <a:t>van de uitgekomen kleur de slag.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Met </a:t>
            </a:r>
            <a:r>
              <a:rPr lang="nl-NL" b="1" dirty="0" smtClean="0"/>
              <a:t>een of meer troeven</a:t>
            </a:r>
            <a:r>
              <a:rPr lang="nl-NL" dirty="0" smtClean="0"/>
              <a:t> in de slag </a:t>
            </a:r>
            <a:br>
              <a:rPr lang="nl-NL" dirty="0" smtClean="0"/>
            </a:br>
            <a:r>
              <a:rPr lang="nl-NL" dirty="0" smtClean="0"/>
              <a:t>wint de hoogste troef.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Maar: </a:t>
            </a:r>
            <a:r>
              <a:rPr lang="nl-NL" b="1" dirty="0" smtClean="0"/>
              <a:t>Bekennen MOET! 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 smtClean="0"/>
              <a:t>	Je mag niet introeven als je nog kunt bekennen.</a:t>
            </a:r>
          </a:p>
        </p:txBody>
      </p:sp>
      <p:sp>
        <p:nvSpPr>
          <p:cNvPr id="8602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CCBF1D-C87C-4A53-8A07-F0C53D81692E}" type="slidenum">
              <a:rPr lang="nl-NL" smtClean="0"/>
              <a:pPr/>
              <a:t>72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Bekennen moet!</a:t>
            </a:r>
          </a:p>
        </p:txBody>
      </p:sp>
      <p:sp>
        <p:nvSpPr>
          <p:cNvPr id="87043" name="Tijdelijke aanduiding voor inhoud 10"/>
          <p:cNvSpPr>
            <a:spLocks noGrp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Stel de superkleur in dit spel is ♠.</a:t>
            </a:r>
          </a:p>
          <a:p>
            <a:r>
              <a:rPr lang="nl-NL" dirty="0" smtClean="0"/>
              <a:t>Noord komt uit met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A, wie wint dan de slag?</a:t>
            </a:r>
          </a:p>
          <a:p>
            <a:r>
              <a:rPr lang="nl-NL" dirty="0" smtClean="0"/>
              <a:t>Mag West de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A introeven? </a:t>
            </a:r>
          </a:p>
          <a:p>
            <a:pPr>
              <a:buNone/>
            </a:pPr>
            <a:r>
              <a:rPr lang="nl-NL" dirty="0" smtClean="0"/>
              <a:t>	Nee West </a:t>
            </a:r>
            <a:r>
              <a:rPr lang="nl-NL" b="1" dirty="0" smtClean="0"/>
              <a:t>moet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2 bekennen!</a:t>
            </a:r>
          </a:p>
          <a:p>
            <a:r>
              <a:rPr lang="nl-NL" dirty="0" smtClean="0"/>
              <a:t>West mag wel de volgende </a:t>
            </a:r>
            <a:r>
              <a:rPr lang="nl-NL" dirty="0" smtClean="0">
                <a:solidFill>
                  <a:srgbClr val="FF0000"/>
                </a:solidFill>
              </a:rPr>
              <a:t>♥</a:t>
            </a:r>
            <a:r>
              <a:rPr lang="nl-NL" dirty="0" smtClean="0"/>
              <a:t> ronde introeven.</a:t>
            </a:r>
          </a:p>
          <a:p>
            <a:endParaRPr lang="nl-NL" dirty="0" smtClean="0"/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 rot="10800000" flipV="1">
            <a:off x="2643188" y="1785938"/>
            <a:ext cx="719137" cy="850900"/>
          </a:xfrm>
          <a:prstGeom prst="rect">
            <a:avLst/>
          </a:prstGeom>
          <a:solidFill>
            <a:srgbClr val="99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000099"/>
                </a:solidFill>
              </a:rPr>
              <a:t>♠ 2</a:t>
            </a:r>
          </a:p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3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3411538" y="1214438"/>
            <a:ext cx="1008062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A 7</a:t>
            </a:r>
          </a:p>
        </p:txBody>
      </p:sp>
      <p:sp>
        <p:nvSpPr>
          <p:cNvPr id="87047" name="Text Box 5"/>
          <p:cNvSpPr txBox="1">
            <a:spLocks noChangeArrowheads="1"/>
          </p:cNvSpPr>
          <p:nvPr/>
        </p:nvSpPr>
        <p:spPr bwMode="auto">
          <a:xfrm rot="10800000" flipV="1">
            <a:off x="4491038" y="1935163"/>
            <a:ext cx="938212" cy="466725"/>
          </a:xfrm>
          <a:prstGeom prst="rect">
            <a:avLst/>
          </a:prstGeom>
          <a:solidFill>
            <a:srgbClr val="99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8 5</a:t>
            </a:r>
            <a:endParaRPr lang="nl-NL" sz="3600" b="1" dirty="0">
              <a:solidFill>
                <a:srgbClr val="000099"/>
              </a:solidFill>
            </a:endParaRPr>
          </a:p>
        </p:txBody>
      </p:sp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3482975" y="2727325"/>
            <a:ext cx="1008063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>
                <a:solidFill>
                  <a:srgbClr val="000099"/>
                </a:solidFill>
              </a:rPr>
              <a:t>  H 2</a:t>
            </a:r>
          </a:p>
        </p:txBody>
      </p:sp>
      <p:sp>
        <p:nvSpPr>
          <p:cNvPr id="8704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B025A5-B9B5-4A31-B2C9-C119E0B0FF6F}" type="slidenum">
              <a:rPr lang="nl-NL" smtClean="0"/>
              <a:pPr/>
              <a:t>73</a:t>
            </a:fld>
            <a:endParaRPr lang="nl-NL" smtClean="0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3491880" y="1700808"/>
          <a:ext cx="809625" cy="914400"/>
        </p:xfrm>
        <a:graphic>
          <a:graphicData uri="http://schemas.openxmlformats.org/presentationml/2006/ole">
            <p:oleObj spid="_x0000_s78849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SPEELSOORT</a:t>
            </a:r>
          </a:p>
          <a:p>
            <a:pPr eaLnBrk="1" hangingPunct="1"/>
            <a:r>
              <a:rPr lang="nl-NL" smtClean="0"/>
              <a:t>KIEZEN</a:t>
            </a:r>
          </a:p>
        </p:txBody>
      </p:sp>
      <p:sp>
        <p:nvSpPr>
          <p:cNvPr id="88067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met troef</a:t>
            </a:r>
          </a:p>
        </p:txBody>
      </p:sp>
      <p:sp>
        <p:nvSpPr>
          <p:cNvPr id="89091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1F16C4-080F-4C24-B358-2A67F324F430}" type="slidenum">
              <a:rPr lang="nl-NL" smtClean="0"/>
              <a:pPr/>
              <a:t>75</a:t>
            </a:fld>
            <a:endParaRPr lang="nl-NL" smtClean="0"/>
          </a:p>
        </p:txBody>
      </p:sp>
      <p:sp>
        <p:nvSpPr>
          <p:cNvPr id="89092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143000"/>
            <a:ext cx="8305800" cy="494347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Er zijn nu 5 speelsoorten om te kiezen:</a:t>
            </a:r>
          </a:p>
          <a:p>
            <a:pPr lvl="1" eaLnBrk="1" hangingPunct="1">
              <a:tabLst>
                <a:tab pos="3048000" algn="l"/>
                <a:tab pos="3403600" algn="l"/>
              </a:tabLst>
            </a:pPr>
            <a:r>
              <a:rPr lang="nl-NL" sz="2800" dirty="0" smtClean="0"/>
              <a:t>Klaveren	♣	troef</a:t>
            </a:r>
          </a:p>
          <a:p>
            <a:pPr lvl="1" eaLnBrk="1" hangingPunct="1">
              <a:tabLst>
                <a:tab pos="3048000" algn="l"/>
                <a:tab pos="3403600" algn="l"/>
              </a:tabLst>
            </a:pPr>
            <a:r>
              <a:rPr lang="nl-NL" sz="2800" dirty="0" smtClean="0"/>
              <a:t>Ruiten	</a:t>
            </a:r>
            <a:r>
              <a:rPr lang="nl-NL" sz="3200" dirty="0" smtClean="0">
                <a:solidFill>
                  <a:srgbClr val="FF0000"/>
                </a:solidFill>
              </a:rPr>
              <a:t>♦ 	</a:t>
            </a:r>
            <a:r>
              <a:rPr lang="nl-NL" sz="2800" dirty="0" smtClean="0"/>
              <a:t>troef</a:t>
            </a:r>
          </a:p>
          <a:p>
            <a:pPr lvl="1" eaLnBrk="1" hangingPunct="1">
              <a:tabLst>
                <a:tab pos="3048000" algn="l"/>
                <a:tab pos="3403600" algn="l"/>
              </a:tabLst>
            </a:pPr>
            <a:r>
              <a:rPr lang="nl-NL" sz="2800" dirty="0" smtClean="0"/>
              <a:t>Harten	</a:t>
            </a:r>
            <a:r>
              <a:rPr lang="nl-NL" sz="2800" dirty="0" smtClean="0">
                <a:solidFill>
                  <a:srgbClr val="FF0000"/>
                </a:solidFill>
                <a:sym typeface="Symbol" pitchFamily="18" charset="2"/>
              </a:rPr>
              <a:t>	</a:t>
            </a:r>
            <a:r>
              <a:rPr lang="nl-NL" sz="2800" dirty="0" smtClean="0"/>
              <a:t>troef</a:t>
            </a:r>
            <a:endParaRPr lang="nl-NL" sz="2800" dirty="0" smtClean="0">
              <a:solidFill>
                <a:srgbClr val="FF0000"/>
              </a:solidFill>
            </a:endParaRPr>
          </a:p>
          <a:p>
            <a:pPr lvl="1" eaLnBrk="1" hangingPunct="1">
              <a:tabLst>
                <a:tab pos="3048000" algn="l"/>
                <a:tab pos="3403600" algn="l"/>
              </a:tabLst>
            </a:pPr>
            <a:r>
              <a:rPr lang="nl-NL" sz="2800" dirty="0" smtClean="0"/>
              <a:t>Schoppen	♠ 	troef</a:t>
            </a:r>
          </a:p>
          <a:p>
            <a:pPr lvl="1" eaLnBrk="1" hangingPunct="1">
              <a:tabLst>
                <a:tab pos="3048000" algn="l"/>
                <a:tab pos="3403600" algn="l"/>
              </a:tabLst>
            </a:pPr>
            <a:r>
              <a:rPr lang="nl-NL" sz="2800" dirty="0" smtClean="0"/>
              <a:t>Sans Atout	SA (zonder troef)</a:t>
            </a:r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pPr>
              <a:buFont typeface="Wingdings" pitchFamily="2" charset="2"/>
              <a:buNone/>
            </a:pPr>
            <a:r>
              <a:rPr lang="nl-NL" dirty="0" smtClean="0"/>
              <a:t>De Leider kiest de speelsoort,  Troef of SA!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4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smtClean="0"/>
              <a:t>Wanneer maak je een kleur troef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305800" cy="5310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900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Met een lange kleur kun je troef spelen.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Je tegenstanders mogen er niet teveel van hebben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Kijk wat je samen met de dummy hebt, het wordt jouw superkleur!</a:t>
            </a:r>
            <a:r>
              <a:rPr lang="nl-NL" b="1" dirty="0" smtClean="0"/>
              <a:t> </a:t>
            </a:r>
            <a:endParaRPr lang="nl-NL" dirty="0" smtClean="0"/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13-0  12-1  11-2  10-3   9-4   8-5   7-6…..</a:t>
            </a:r>
            <a:r>
              <a:rPr lang="nl-NL" dirty="0" smtClean="0">
                <a:solidFill>
                  <a:srgbClr val="FF0000"/>
                </a:solidFill>
              </a:rPr>
              <a:t>6-7  5-8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b="1" dirty="0" smtClean="0"/>
              <a:t>Om troef te spelen heb je met dummy samen     8 of meer  troeven nodig.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Anders speel je SA</a:t>
            </a:r>
          </a:p>
        </p:txBody>
      </p:sp>
      <p:sp>
        <p:nvSpPr>
          <p:cNvPr id="9011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955ED2-A352-43B9-852E-6F7338E4BDBD}" type="slidenum">
              <a:rPr lang="nl-NL" smtClean="0"/>
              <a:pPr/>
              <a:t>76</a:t>
            </a:fld>
            <a:endParaRPr lang="nl-NL" smtClean="0"/>
          </a:p>
        </p:txBody>
      </p:sp>
      <p:sp>
        <p:nvSpPr>
          <p:cNvPr id="5" name="Rechthoek 4"/>
          <p:cNvSpPr/>
          <p:nvPr/>
        </p:nvSpPr>
        <p:spPr>
          <a:xfrm>
            <a:off x="2627784" y="5445224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Troef kiezen is niet verplicht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sz="1200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Als je </a:t>
            </a:r>
            <a:r>
              <a:rPr lang="nl-NL" b="1" dirty="0" smtClean="0"/>
              <a:t>geen 8 of meer kaarten in een kleur</a:t>
            </a:r>
            <a:r>
              <a:rPr lang="nl-NL" dirty="0" smtClean="0"/>
              <a:t> hebt, speel je meestal liever SA.</a:t>
            </a:r>
          </a:p>
          <a:p>
            <a:pPr eaLnBrk="1" hangingPunct="1">
              <a:lnSpc>
                <a:spcPct val="90000"/>
              </a:lnSpc>
            </a:pPr>
            <a:endParaRPr lang="nl-NL" sz="1200" dirty="0" smtClean="0"/>
          </a:p>
          <a:p>
            <a:r>
              <a:rPr lang="nl-NL" dirty="0" smtClean="0"/>
              <a:t>De leider zegt </a:t>
            </a:r>
            <a:r>
              <a:rPr lang="nl-NL" b="1" dirty="0" smtClean="0"/>
              <a:t>voor het spelen</a:t>
            </a:r>
            <a:r>
              <a:rPr lang="nl-NL" dirty="0" smtClean="0"/>
              <a:t> of hij SA </a:t>
            </a:r>
            <a:br>
              <a:rPr lang="nl-NL" dirty="0" smtClean="0"/>
            </a:br>
            <a:r>
              <a:rPr lang="nl-NL" dirty="0" smtClean="0"/>
              <a:t>of met troef gaat spelen.</a:t>
            </a:r>
          </a:p>
          <a:p>
            <a:endParaRPr lang="nl-NL" sz="1200" dirty="0" smtClean="0"/>
          </a:p>
          <a:p>
            <a:r>
              <a:rPr lang="nl-NL" dirty="0" smtClean="0"/>
              <a:t>Als er troef wordt gespeeld legt de dummy </a:t>
            </a:r>
            <a:br>
              <a:rPr lang="nl-NL" dirty="0" smtClean="0"/>
            </a:br>
            <a:r>
              <a:rPr lang="nl-NL" dirty="0" smtClean="0"/>
              <a:t>de troefkaarten aan zijn rechterkant neer.</a:t>
            </a:r>
          </a:p>
          <a:p>
            <a:endParaRPr lang="nl-NL" sz="1200" dirty="0" smtClean="0"/>
          </a:p>
          <a:p>
            <a:r>
              <a:rPr lang="nl-NL" dirty="0" smtClean="0"/>
              <a:t>Daarna komt de linkertegenstander uit </a:t>
            </a:r>
            <a:br>
              <a:rPr lang="nl-NL" dirty="0" smtClean="0"/>
            </a:br>
            <a:r>
              <a:rPr lang="nl-NL" dirty="0" smtClean="0"/>
              <a:t>in de 1e slag.</a:t>
            </a:r>
          </a:p>
        </p:txBody>
      </p:sp>
      <p:sp>
        <p:nvSpPr>
          <p:cNvPr id="9114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68C750-AEE3-4BBD-A599-4B039E01D275}" type="slidenum">
              <a:rPr lang="nl-NL" smtClean="0"/>
              <a:pPr/>
              <a:t>77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Speeltips voor de leider</a:t>
            </a:r>
          </a:p>
        </p:txBody>
      </p:sp>
      <p:sp>
        <p:nvSpPr>
          <p:cNvPr id="9216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4AE6F9-2D61-49A9-8BA3-F38CD30D45B1}" type="slidenum">
              <a:rPr lang="nl-NL" smtClean="0"/>
              <a:pPr/>
              <a:t>78</a:t>
            </a:fld>
            <a:endParaRPr lang="nl-NL" smtClean="0"/>
          </a:p>
        </p:txBody>
      </p:sp>
      <p:sp>
        <p:nvSpPr>
          <p:cNvPr id="92164" name="Tijdelijke aanduiding voor inhoud 5"/>
          <p:cNvSpPr>
            <a:spLocks noGrp="1"/>
          </p:cNvSpPr>
          <p:nvPr>
            <p:ph idx="1"/>
          </p:nvPr>
        </p:nvSpPr>
        <p:spPr>
          <a:xfrm>
            <a:off x="755576" y="1196752"/>
            <a:ext cx="8846368" cy="1728192"/>
          </a:xfrm>
        </p:spPr>
        <p:txBody>
          <a:bodyPr/>
          <a:lstStyle/>
          <a:p>
            <a:r>
              <a:rPr lang="nl-NL" b="1" dirty="0" smtClean="0"/>
              <a:t>Als de leider aan slag is:</a:t>
            </a:r>
          </a:p>
          <a:p>
            <a:pPr>
              <a:buFont typeface="Wingdings" pitchFamily="2" charset="2"/>
              <a:buNone/>
              <a:tabLst>
                <a:tab pos="2159000" algn="l"/>
              </a:tabLst>
            </a:pPr>
            <a:r>
              <a:rPr lang="nl-NL" dirty="0" smtClean="0"/>
              <a:t>	* Bij SA:	eerst je lange kleur vrijspelen.</a:t>
            </a:r>
          </a:p>
          <a:p>
            <a:pPr>
              <a:buFont typeface="Wingdings" pitchFamily="2" charset="2"/>
              <a:buNone/>
              <a:tabLst>
                <a:tab pos="2159000" algn="l"/>
              </a:tabLst>
            </a:pPr>
            <a:r>
              <a:rPr lang="nl-NL" dirty="0" smtClean="0"/>
              <a:t>	* Bij troef:	eerst </a:t>
            </a:r>
            <a:r>
              <a:rPr lang="nl-NL" b="1" u="sng" dirty="0" smtClean="0"/>
              <a:t>troeftrekken</a:t>
            </a:r>
            <a:r>
              <a:rPr lang="nl-NL" dirty="0" smtClean="0"/>
              <a:t>!</a:t>
            </a:r>
          </a:p>
          <a:p>
            <a:endParaRPr lang="nl-NL" dirty="0" smtClean="0"/>
          </a:p>
          <a:p>
            <a:endParaRPr lang="nl-NL" b="1" dirty="0" smtClean="0"/>
          </a:p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187624" y="3068960"/>
            <a:ext cx="7956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</a:rPr>
              <a:t>Troeftrekken: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Alle troeven bij de tegenstanders weg spelen.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Dan kunnen ze niet meer aftroeven, 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maar jij nog wel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87624" y="5042118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</a:rPr>
              <a:t>Tel voor je begint: </a:t>
            </a:r>
          </a:p>
          <a:p>
            <a:r>
              <a:rPr lang="nl-NL" sz="2800" dirty="0" smtClean="0">
                <a:solidFill>
                  <a:srgbClr val="000099"/>
                </a:solidFill>
              </a:rPr>
              <a:t>Hoeveel troeven hebben je tegenstanders die je eerst weg moet spelen?</a:t>
            </a:r>
          </a:p>
          <a:p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Na het </a:t>
            </a:r>
            <a:r>
              <a:rPr lang="en-US" dirty="0" err="1" smtClean="0"/>
              <a:t>spelen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je </a:t>
            </a:r>
            <a:r>
              <a:rPr lang="en-US" dirty="0" err="1" smtClean="0"/>
              <a:t>vanaf</a:t>
            </a:r>
            <a:r>
              <a:rPr lang="en-US" dirty="0" smtClean="0"/>
              <a:t> nu </a:t>
            </a:r>
            <a:r>
              <a:rPr lang="en-US" dirty="0" err="1" smtClean="0"/>
              <a:t>scorekaart</a:t>
            </a:r>
            <a:r>
              <a:rPr lang="en-US" dirty="0" smtClean="0"/>
              <a:t> 2.</a:t>
            </a:r>
          </a:p>
          <a:p>
            <a:endParaRPr lang="en-US" dirty="0" smtClean="0"/>
          </a:p>
          <a:p>
            <a:r>
              <a:rPr lang="en-US" dirty="0" err="1" smtClean="0"/>
              <a:t>Kruis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of je SA </a:t>
            </a:r>
            <a:r>
              <a:rPr lang="en-US" dirty="0" err="1" smtClean="0"/>
              <a:t>gespeeld</a:t>
            </a:r>
            <a:r>
              <a:rPr lang="en-US" dirty="0" smtClean="0"/>
              <a:t> </a:t>
            </a:r>
            <a:r>
              <a:rPr lang="en-US" dirty="0" err="1" smtClean="0"/>
              <a:t>hebt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de </a:t>
            </a:r>
            <a:r>
              <a:rPr lang="en-US" dirty="0" err="1" smtClean="0"/>
              <a:t>troefkleur</a:t>
            </a:r>
            <a:r>
              <a:rPr lang="en-US" dirty="0" smtClean="0"/>
              <a:t> die je </a:t>
            </a:r>
            <a:r>
              <a:rPr lang="en-US" dirty="0" err="1" smtClean="0"/>
              <a:t>hebt</a:t>
            </a:r>
            <a:r>
              <a:rPr lang="en-US" dirty="0" smtClean="0"/>
              <a:t> </a:t>
            </a:r>
            <a:r>
              <a:rPr lang="en-US" dirty="0" err="1" smtClean="0"/>
              <a:t>gekozen</a:t>
            </a:r>
            <a:r>
              <a:rPr lang="en-US" dirty="0" smtClean="0"/>
              <a:t>.</a:t>
            </a:r>
            <a:endParaRPr lang="nl-NL" dirty="0" smtClean="0"/>
          </a:p>
        </p:txBody>
      </p:sp>
      <p:sp>
        <p:nvSpPr>
          <p:cNvPr id="9318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Scorekaart 2</a:t>
            </a:r>
          </a:p>
        </p:txBody>
      </p:sp>
      <p:sp>
        <p:nvSpPr>
          <p:cNvPr id="931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4CDBAA-BAB3-4D0D-99DA-1F00D90C8813}" type="slidenum">
              <a:rPr lang="nl-NL" smtClean="0"/>
              <a:pPr/>
              <a:t>79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meer kaarten uit</a:t>
            </a:r>
          </a:p>
        </p:txBody>
      </p:sp>
      <p:sp>
        <p:nvSpPr>
          <p:cNvPr id="27651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nl-NL" b="1" dirty="0" smtClean="0"/>
              <a:t>Uitkomen: </a:t>
            </a:r>
            <a:br>
              <a:rPr lang="nl-NL" b="1" dirty="0" smtClean="0"/>
            </a:br>
            <a:r>
              <a:rPr lang="nl-NL" dirty="0" smtClean="0"/>
              <a:t>De speler links van de dealer kiest een kaart.</a:t>
            </a:r>
            <a:br>
              <a:rPr lang="nl-NL" dirty="0" smtClean="0"/>
            </a:br>
            <a:r>
              <a:rPr lang="nl-NL" dirty="0" smtClean="0"/>
              <a:t>Leg die kaart vlak voor je open op tafel neer</a:t>
            </a:r>
          </a:p>
          <a:p>
            <a:pPr>
              <a:spcAft>
                <a:spcPts val="2400"/>
              </a:spcAft>
            </a:pPr>
            <a:r>
              <a:rPr lang="nl-NL" b="1" dirty="0" smtClean="0"/>
              <a:t>Slag winnen:</a:t>
            </a:r>
            <a:br>
              <a:rPr lang="nl-NL" b="1" dirty="0" smtClean="0"/>
            </a:br>
            <a:r>
              <a:rPr lang="nl-NL" dirty="0" smtClean="0"/>
              <a:t>De hoogste kaart van de uitgekomen kleur </a:t>
            </a:r>
            <a:br>
              <a:rPr lang="nl-NL" dirty="0" smtClean="0"/>
            </a:br>
            <a:r>
              <a:rPr lang="nl-NL" dirty="0" smtClean="0"/>
              <a:t>wint de slag.</a:t>
            </a:r>
          </a:p>
          <a:p>
            <a:pPr>
              <a:spcAft>
                <a:spcPts val="2400"/>
              </a:spcAft>
            </a:pPr>
            <a:r>
              <a:rPr lang="nl-NL" dirty="0" smtClean="0"/>
              <a:t>Leg de slag dicht, houd hem bij je</a:t>
            </a:r>
          </a:p>
          <a:p>
            <a:endParaRPr lang="nl-NL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745789-4F5C-4694-80D1-C9DF31A2FFAB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80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2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4146720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– leider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en dummy en troefkleur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5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richring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SCOREBLAD 3</a:t>
            </a:r>
          </a:p>
          <a:p>
            <a:pPr eaLnBrk="1" hangingPunct="1"/>
            <a:r>
              <a:rPr lang="nl-NL" smtClean="0"/>
              <a:t>BONUSPUNTEN</a:t>
            </a:r>
            <a:endParaRPr lang="en-US" smtClean="0"/>
          </a:p>
        </p:txBody>
      </p:sp>
      <p:sp>
        <p:nvSpPr>
          <p:cNvPr id="94211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82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Bonuspunten bij halen contract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– leider en dummy met contractbonus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8091488" cy="5805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dirty="0" smtClean="0"/>
              <a:t>Bij alle speelsoorten geldt vanaf nu: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b="1" dirty="0" smtClean="0"/>
              <a:t>Scoretabel</a:t>
            </a:r>
            <a:r>
              <a:rPr lang="nl-NL" dirty="0" smtClean="0"/>
              <a:t>: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  <a:buFont typeface="Wingdings" pitchFamily="2" charset="2"/>
              <a:buAutoNum type="alphaLcPeriod"/>
            </a:pPr>
            <a:r>
              <a:rPr lang="nl-NL" dirty="0" smtClean="0"/>
              <a:t>De leider maakt genoeg slagen (7 of meer) </a:t>
            </a:r>
            <a:br>
              <a:rPr lang="nl-NL" dirty="0" smtClean="0"/>
            </a:br>
            <a:r>
              <a:rPr lang="nl-NL" dirty="0" smtClean="0"/>
              <a:t>per contractslag: </a:t>
            </a:r>
            <a:r>
              <a:rPr lang="nl-NL" b="1" dirty="0" smtClean="0"/>
              <a:t>30 pluspunten 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  <a:buFont typeface="Wingdings" pitchFamily="2" charset="2"/>
              <a:buAutoNum type="alphaLcPeriod"/>
            </a:pPr>
            <a:r>
              <a:rPr lang="nl-NL" dirty="0" smtClean="0"/>
              <a:t>De leider krijgt </a:t>
            </a:r>
            <a:r>
              <a:rPr lang="nl-NL" b="1" dirty="0" smtClean="0"/>
              <a:t>50 Bonuspunten </a:t>
            </a:r>
            <a:r>
              <a:rPr lang="nl-NL" dirty="0" smtClean="0"/>
              <a:t>voor </a:t>
            </a:r>
            <a:br>
              <a:rPr lang="nl-NL" dirty="0" smtClean="0"/>
            </a:br>
            <a:r>
              <a:rPr lang="nl-NL" dirty="0" smtClean="0"/>
              <a:t>het halen van het contract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  <a:buFont typeface="Wingdings" pitchFamily="2" charset="2"/>
              <a:buAutoNum type="alphaLcPeriod"/>
            </a:pPr>
            <a:r>
              <a:rPr lang="nl-NL" dirty="0" smtClean="0"/>
              <a:t>De leider maakt niet genoeg slagen, </a:t>
            </a:r>
            <a:br>
              <a:rPr lang="nl-NL" dirty="0" smtClean="0"/>
            </a:br>
            <a:r>
              <a:rPr lang="nl-NL" dirty="0" smtClean="0"/>
              <a:t>per downslag: </a:t>
            </a:r>
            <a:r>
              <a:rPr lang="nl-NL" b="1" dirty="0" smtClean="0"/>
              <a:t>50 minpunten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b="1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b="1" dirty="0" smtClean="0"/>
              <a:t>           </a:t>
            </a:r>
          </a:p>
        </p:txBody>
      </p:sp>
      <p:sp>
        <p:nvSpPr>
          <p:cNvPr id="9523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E7D17D-66A0-40DC-AB12-C6A29BF47809}" type="slidenum">
              <a:rPr lang="nl-NL" smtClean="0"/>
              <a:pPr/>
              <a:t>83</a:t>
            </a:fld>
            <a:endParaRPr lang="nl-NL" smtClean="0"/>
          </a:p>
        </p:txBody>
      </p:sp>
      <p:sp>
        <p:nvSpPr>
          <p:cNvPr id="9523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Scorepunten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TEGENSTANDERS SCOREN OOK</a:t>
            </a:r>
          </a:p>
        </p:txBody>
      </p:sp>
      <p:sp>
        <p:nvSpPr>
          <p:cNvPr id="96259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6b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85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 score van Leider invullen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3 – leider en dummy met contractbonus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spel 5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WP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86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 score van Leider invullen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– leider en dummy met contractbonus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- 5 -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+110</a:t>
                      </a: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7350"/>
            <a:ext cx="4043362" cy="1822450"/>
          </a:xfrm>
        </p:spPr>
        <p:txBody>
          <a:bodyPr/>
          <a:lstStyle/>
          <a:p>
            <a:pPr eaLnBrk="1" hangingPunct="1"/>
            <a:r>
              <a:rPr lang="nl-NL" dirty="0" smtClean="0"/>
              <a:t>SCOREBLAD 4</a:t>
            </a:r>
          </a:p>
          <a:p>
            <a:pPr eaLnBrk="1" hangingPunct="1"/>
            <a:r>
              <a:rPr lang="en-US" dirty="0" smtClean="0"/>
              <a:t>HOGE/LAGE KLEUREN</a:t>
            </a:r>
          </a:p>
        </p:txBody>
      </p:sp>
      <p:sp>
        <p:nvSpPr>
          <p:cNvPr id="97283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3BE811-6CA4-45BE-B87A-A8590498AFAC}" type="slidenum">
              <a:rPr lang="nl-NL" smtClean="0"/>
              <a:pPr/>
              <a:t>88</a:t>
            </a:fld>
            <a:endParaRPr lang="nl-NL" smtClean="0"/>
          </a:p>
        </p:txBody>
      </p:sp>
      <p:sp>
        <p:nvSpPr>
          <p:cNvPr id="6246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Scorekaart 4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00100" y="1357298"/>
          <a:ext cx="7858182" cy="3146667"/>
        </p:xfrm>
        <a:graphic>
          <a:graphicData uri="http://schemas.openxmlformats.org/drawingml/2006/table">
            <a:tbl>
              <a:tblPr/>
              <a:tblGrid>
                <a:gridCol w="393713"/>
                <a:gridCol w="310273"/>
                <a:gridCol w="310273"/>
                <a:gridCol w="248929"/>
                <a:gridCol w="248929"/>
                <a:gridCol w="248929"/>
                <a:gridCol w="248929"/>
                <a:gridCol w="511146"/>
                <a:gridCol w="511146"/>
                <a:gridCol w="414728"/>
                <a:gridCol w="414728"/>
                <a:gridCol w="586551"/>
                <a:gridCol w="477770"/>
                <a:gridCol w="760230"/>
                <a:gridCol w="760230"/>
                <a:gridCol w="423380"/>
                <a:gridCol w="423380"/>
                <a:gridCol w="282459"/>
                <a:gridCol w="282459"/>
              </a:tblGrid>
              <a:tr h="285752">
                <a:tc gridSpan="1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Minibridge scorekaart </a:t>
                      </a:r>
                      <a:r>
                        <a:rPr lang="nl-NL" sz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– lage kleuren, hoge kleuren,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sans</a:t>
                      </a:r>
                      <a:r>
                        <a:rPr lang="nl-NL" sz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atout</a:t>
                      </a:r>
                      <a:endParaRPr lang="nl-NL" sz="1200" baseline="0" dirty="0" smtClean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Speelsoort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Manche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 maken slagen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resultaat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slagen die scoren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punten score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bonus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paar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richting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+10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score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NZ  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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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</a:t>
                      </a:r>
                      <a:endParaRPr lang="nl-NL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pc="-15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</a:t>
                      </a:r>
                      <a:endParaRPr lang="nl-NL" sz="12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NZ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6+</a:t>
                      </a: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800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37" marR="38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305800" cy="49434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nl-NL" sz="800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♠ en </a:t>
            </a:r>
            <a:r>
              <a:rPr lang="nl-NL" dirty="0" smtClean="0">
                <a:solidFill>
                  <a:srgbClr val="FF0000"/>
                </a:solidFill>
                <a:sym typeface="Symbol" pitchFamily="18" charset="2"/>
              </a:rPr>
              <a:t> </a:t>
            </a:r>
            <a:r>
              <a:rPr lang="nl-NL" dirty="0" smtClean="0">
                <a:sym typeface="Symbol" pitchFamily="18" charset="2"/>
              </a:rPr>
              <a:t>zijn de </a:t>
            </a:r>
            <a:r>
              <a:rPr lang="nl-NL" b="1" dirty="0" smtClean="0">
                <a:sym typeface="Symbol" pitchFamily="18" charset="2"/>
              </a:rPr>
              <a:t>hoge</a:t>
            </a:r>
            <a:r>
              <a:rPr lang="nl-NL" dirty="0" smtClean="0">
                <a:sym typeface="Symbol" pitchFamily="18" charset="2"/>
              </a:rPr>
              <a:t> kleuren.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>
                <a:solidFill>
                  <a:srgbClr val="FF0000"/>
                </a:solidFill>
              </a:rPr>
              <a:t>♦  </a:t>
            </a:r>
            <a:r>
              <a:rPr lang="nl-NL" dirty="0" smtClean="0"/>
              <a:t>en ♣ zijn de </a:t>
            </a:r>
            <a:r>
              <a:rPr lang="nl-NL" b="1" dirty="0" smtClean="0"/>
              <a:t>lage</a:t>
            </a:r>
            <a:r>
              <a:rPr lang="nl-NL" dirty="0" smtClean="0"/>
              <a:t> kleuren.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SA spelen levert extra  punten op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Hoge kleuren zijn </a:t>
            </a:r>
            <a:r>
              <a:rPr lang="nl-NL" b="1" dirty="0" smtClean="0"/>
              <a:t>meer waard</a:t>
            </a:r>
            <a:r>
              <a:rPr lang="nl-NL" dirty="0" smtClean="0"/>
              <a:t> dan lage kleuren.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Met de hoge kleuren kun je </a:t>
            </a:r>
            <a:r>
              <a:rPr lang="nl-NL" b="1" dirty="0" smtClean="0"/>
              <a:t>meer punten</a:t>
            </a:r>
            <a:r>
              <a:rPr lang="nl-NL" dirty="0" smtClean="0"/>
              <a:t> verdienen dan met de lage kleuren.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De speelsoort SA levert </a:t>
            </a:r>
            <a:r>
              <a:rPr lang="nl-NL" b="1" dirty="0" smtClean="0"/>
              <a:t>nog meer</a:t>
            </a:r>
            <a:r>
              <a:rPr lang="nl-NL" dirty="0" smtClean="0"/>
              <a:t> op.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Je kunt soms dus strategisch kiezen!</a:t>
            </a:r>
          </a:p>
        </p:txBody>
      </p:sp>
      <p:sp>
        <p:nvSpPr>
          <p:cNvPr id="9830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AB31A0-F65A-4A37-B5A6-19A07BDD239B}" type="slidenum">
              <a:rPr lang="nl-NL" smtClean="0"/>
              <a:pPr/>
              <a:t>89</a:t>
            </a:fld>
            <a:endParaRPr lang="nl-NL" smtClean="0"/>
          </a:p>
        </p:txBody>
      </p:sp>
      <p:sp>
        <p:nvSpPr>
          <p:cNvPr id="9830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Scoreverschillen speelsoorten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slagen</a:t>
            </a:r>
          </a:p>
        </p:txBody>
      </p:sp>
      <p:sp>
        <p:nvSpPr>
          <p:cNvPr id="28675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speler die de vorige slag gewonnen heeft  mag </a:t>
            </a:r>
            <a:r>
              <a:rPr lang="nl-NL" b="1" dirty="0" smtClean="0"/>
              <a:t>uitkomen</a:t>
            </a:r>
            <a:r>
              <a:rPr lang="nl-NL" dirty="0" smtClean="0"/>
              <a:t> in de volgende slag.</a:t>
            </a:r>
          </a:p>
          <a:p>
            <a:endParaRPr lang="nl-NL" dirty="0" smtClean="0"/>
          </a:p>
          <a:p>
            <a:r>
              <a:rPr lang="nl-NL" dirty="0" smtClean="0"/>
              <a:t>Leg de slagen van links naar rechts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9001E7-F79C-4F9A-8E33-BDDEB537FAD4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5" name="Rechthoek 6"/>
          <p:cNvSpPr>
            <a:spLocks noChangeArrowheads="1"/>
          </p:cNvSpPr>
          <p:nvPr/>
        </p:nvSpPr>
        <p:spPr bwMode="auto">
          <a:xfrm>
            <a:off x="2509832" y="5143510"/>
            <a:ext cx="922338" cy="503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dirty="0"/>
              <a:t>1</a:t>
            </a:r>
            <a:endParaRPr lang="nl-NL" sz="1800" dirty="0"/>
          </a:p>
        </p:txBody>
      </p:sp>
      <p:sp>
        <p:nvSpPr>
          <p:cNvPr id="6" name="Rechthoek 7"/>
          <p:cNvSpPr>
            <a:spLocks noChangeArrowheads="1"/>
          </p:cNvSpPr>
          <p:nvPr/>
        </p:nvSpPr>
        <p:spPr bwMode="auto">
          <a:xfrm>
            <a:off x="2938457" y="5143510"/>
            <a:ext cx="857250" cy="503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dirty="0"/>
              <a:t>2</a:t>
            </a:r>
            <a:endParaRPr lang="nl-NL" sz="1800" dirty="0"/>
          </a:p>
        </p:txBody>
      </p:sp>
      <p:sp>
        <p:nvSpPr>
          <p:cNvPr id="7" name="Rechthoek 10"/>
          <p:cNvSpPr>
            <a:spLocks noChangeArrowheads="1"/>
          </p:cNvSpPr>
          <p:nvPr/>
        </p:nvSpPr>
        <p:spPr bwMode="auto">
          <a:xfrm>
            <a:off x="3357557" y="4786322"/>
            <a:ext cx="500063" cy="857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/>
              <a:t>3</a:t>
            </a:r>
            <a:endParaRPr lang="nl-NL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91488" cy="4943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z="700" dirty="0" smtClean="0"/>
          </a:p>
          <a:p>
            <a:pPr eaLnBrk="1" hangingPunct="1">
              <a:lnSpc>
                <a:spcPct val="80000"/>
              </a:lnSpc>
              <a:tabLst>
                <a:tab pos="3403600" algn="l"/>
                <a:tab pos="3771900" algn="l"/>
              </a:tabLst>
            </a:pPr>
            <a:r>
              <a:rPr lang="nl-NL" dirty="0" smtClean="0"/>
              <a:t>Speelsoort SA	:	contractslagen 30 </a:t>
            </a:r>
          </a:p>
          <a:p>
            <a:pPr eaLnBrk="1" hangingPunct="1">
              <a:lnSpc>
                <a:spcPct val="80000"/>
              </a:lnSpc>
              <a:buNone/>
              <a:tabLst>
                <a:tab pos="3403600" algn="l"/>
                <a:tab pos="3771900" algn="l"/>
              </a:tabLst>
            </a:pPr>
            <a:r>
              <a:rPr lang="nl-NL" dirty="0" smtClean="0"/>
              <a:t>  	 		plus nog 10 punten extra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3403600" algn="l"/>
                <a:tab pos="3771900" algn="l"/>
              </a:tabLst>
            </a:pPr>
            <a:r>
              <a:rPr lang="nl-NL" dirty="0" smtClean="0"/>
              <a:t>    Speelsoort ♠ en </a:t>
            </a:r>
            <a:r>
              <a:rPr lang="nl-NL" dirty="0" smtClean="0">
                <a:solidFill>
                  <a:srgbClr val="FF0000"/>
                </a:solidFill>
                <a:sym typeface="Symbol" pitchFamily="18" charset="2"/>
              </a:rPr>
              <a:t>	</a:t>
            </a:r>
            <a:r>
              <a:rPr lang="nl-NL" dirty="0" smtClean="0">
                <a:sym typeface="Symbol" pitchFamily="18" charset="2"/>
              </a:rPr>
              <a:t>:	contractslagen 30 punten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3403600" algn="l"/>
                <a:tab pos="3771900" algn="l"/>
              </a:tabLst>
            </a:pPr>
            <a:r>
              <a:rPr lang="nl-NL" dirty="0" smtClean="0">
                <a:sym typeface="Symbol" pitchFamily="18" charset="2"/>
              </a:rPr>
              <a:t>    Speelsoort </a:t>
            </a:r>
            <a:r>
              <a:rPr lang="nl-NL" dirty="0" smtClean="0">
                <a:solidFill>
                  <a:srgbClr val="FF0000"/>
                </a:solidFill>
              </a:rPr>
              <a:t>♦ </a:t>
            </a:r>
            <a:r>
              <a:rPr lang="nl-NL" dirty="0" smtClean="0"/>
              <a:t>en ♣	:	contractslagen 20 punten </a:t>
            </a:r>
          </a:p>
          <a:p>
            <a:pPr eaLnBrk="1" hangingPunct="1">
              <a:lnSpc>
                <a:spcPct val="80000"/>
              </a:lnSpc>
            </a:pPr>
            <a:endParaRPr lang="nl-NL" dirty="0" smtClean="0"/>
          </a:p>
          <a:p>
            <a:pPr eaLnBrk="1" hangingPunct="1">
              <a:lnSpc>
                <a:spcPct val="80000"/>
              </a:lnSpc>
            </a:pPr>
            <a:r>
              <a:rPr lang="nl-NL" dirty="0" smtClean="0"/>
              <a:t>De Leider kiest de speelsoort </a:t>
            </a:r>
            <a:br>
              <a:rPr lang="nl-NL" dirty="0" smtClean="0"/>
            </a:br>
            <a:r>
              <a:rPr lang="nl-NL" dirty="0" smtClean="0"/>
              <a:t>voordat het spelen begint.</a:t>
            </a:r>
          </a:p>
          <a:p>
            <a:pPr eaLnBrk="1" hangingPunct="1">
              <a:lnSpc>
                <a:spcPct val="80000"/>
              </a:lnSpc>
            </a:pPr>
            <a:endParaRPr lang="nl-NL" dirty="0" smtClean="0"/>
          </a:p>
          <a:p>
            <a:pPr eaLnBrk="1" hangingPunct="1">
              <a:lnSpc>
                <a:spcPct val="80000"/>
              </a:lnSpc>
            </a:pPr>
            <a:r>
              <a:rPr lang="nl-NL" dirty="0" smtClean="0"/>
              <a:t>Wat kies je als je van 2 kleuren 8 kaarten hebt:  de speelsoort waar je het beste mee scoort</a:t>
            </a:r>
          </a:p>
        </p:txBody>
      </p:sp>
      <p:sp>
        <p:nvSpPr>
          <p:cNvPr id="99331" name="Tijdelijke aanduiding voor dianumm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05218F-2E00-4120-B95E-CEF23014D83D}" type="slidenum">
              <a:rPr lang="nl-NL" smtClean="0"/>
              <a:pPr/>
              <a:t>90</a:t>
            </a:fld>
            <a:endParaRPr lang="nl-NL" smtClean="0"/>
          </a:p>
        </p:txBody>
      </p:sp>
      <p:sp>
        <p:nvSpPr>
          <p:cNvPr id="9933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Goed kiezen is beter scoren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Slim kiezen van de speelsoort</a:t>
            </a:r>
          </a:p>
        </p:txBody>
      </p:sp>
      <p:sp>
        <p:nvSpPr>
          <p:cNvPr id="5124" name="Tijdelijke aanduiding voor inhoud 8"/>
          <p:cNvSpPr>
            <a:spLocks noGrp="1"/>
          </p:cNvSpPr>
          <p:nvPr>
            <p:ph idx="1"/>
          </p:nvPr>
        </p:nvSpPr>
        <p:spPr>
          <a:xfrm>
            <a:off x="838200" y="1143000"/>
            <a:ext cx="8448708" cy="4943475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Font typeface="Wingdings" pitchFamily="2" charset="2"/>
              <a:buNone/>
              <a:tabLst>
                <a:tab pos="3048000" algn="l"/>
                <a:tab pos="4305300" algn="l"/>
              </a:tabLst>
            </a:pPr>
            <a:r>
              <a:rPr lang="nl-NL" dirty="0" smtClean="0"/>
              <a:t>		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Wingdings" pitchFamily="2" charset="2"/>
              <a:buNone/>
              <a:tabLst>
                <a:tab pos="3048000" algn="l"/>
                <a:tab pos="4305300" algn="l"/>
              </a:tabLst>
            </a:pPr>
            <a:r>
              <a:rPr lang="nl-NL" dirty="0" smtClean="0"/>
              <a:t>		In welke kleuren heb </a:t>
            </a:r>
            <a:br>
              <a:rPr lang="nl-NL" dirty="0" smtClean="0"/>
            </a:br>
            <a:r>
              <a:rPr lang="nl-NL" dirty="0" smtClean="0"/>
              <a:t>		je samen 8 kaarten?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Wingdings" pitchFamily="2" charset="2"/>
              <a:buNone/>
              <a:tabLst>
                <a:tab pos="3048000" algn="l"/>
                <a:tab pos="4305300" algn="l"/>
              </a:tabLst>
            </a:pPr>
            <a:r>
              <a:rPr lang="nl-NL" dirty="0" smtClean="0"/>
              <a:t>		Is dit een hoge of </a:t>
            </a:r>
            <a:br>
              <a:rPr lang="nl-NL" dirty="0" smtClean="0"/>
            </a:br>
            <a:r>
              <a:rPr lang="nl-NL" dirty="0" smtClean="0"/>
              <a:t>		lage kleur?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Wingdings" pitchFamily="2" charset="2"/>
              <a:buNone/>
              <a:tabLst>
                <a:tab pos="3048000" algn="l"/>
                <a:tab pos="4305300" algn="l"/>
              </a:tabLst>
            </a:pPr>
            <a:r>
              <a:rPr lang="nl-NL" dirty="0" smtClean="0"/>
              <a:t>	Wat levert het meeste op?</a:t>
            </a:r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mtClean="0"/>
              <a:pPr/>
              <a:t>91</a:t>
            </a:fld>
            <a:endParaRPr lang="nl-NL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928662" y="1643063"/>
          <a:ext cx="3932237" cy="4062414"/>
        </p:xfrm>
        <a:graphic>
          <a:graphicData uri="http://schemas.openxmlformats.org/drawingml/2006/table">
            <a:tbl>
              <a:tblPr/>
              <a:tblGrid>
                <a:gridCol w="1196181"/>
                <a:gridCol w="1512168"/>
                <a:gridCol w="1223888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 10 8 5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9 2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7 6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H V B 6 4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 B 6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 10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 V 10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9 5 3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00298" y="3214688"/>
          <a:ext cx="809625" cy="914400"/>
        </p:xfrm>
        <a:graphic>
          <a:graphicData uri="http://schemas.openxmlformats.org/presentationml/2006/ole">
            <p:oleObj spid="_x0000_s135170" name="Bitmapafbeelding" r:id="rId3" imgW="2142857" imgH="2400635" progId="PBrush">
              <p:embed/>
            </p:oleObj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5143504" y="521495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+mn-lt"/>
                <a:sym typeface="Symbol" pitchFamily="18" charset="2"/>
              </a:rPr>
              <a:t> troef</a:t>
            </a:r>
            <a:endParaRPr lang="nl-NL" sz="280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Slim kiezen van de speelsoort</a:t>
            </a:r>
          </a:p>
        </p:txBody>
      </p:sp>
      <p:sp>
        <p:nvSpPr>
          <p:cNvPr id="5124" name="Tijdelijke aanduiding voor inhoud 8"/>
          <p:cNvSpPr>
            <a:spLocks noGrp="1"/>
          </p:cNvSpPr>
          <p:nvPr>
            <p:ph idx="1"/>
          </p:nvPr>
        </p:nvSpPr>
        <p:spPr>
          <a:xfrm>
            <a:off x="4788024" y="1196752"/>
            <a:ext cx="4824536" cy="566124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Hoeveel kaarten in </a:t>
            </a: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?</a:t>
            </a:r>
          </a:p>
          <a:p>
            <a:pPr mar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Hoeveel kaarten in </a:t>
            </a:r>
            <a:r>
              <a:rPr lang="nl-N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</a:t>
            </a: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?</a:t>
            </a:r>
          </a:p>
          <a:p>
            <a:pPr marL="0" lv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Hoeveel kaarten in </a:t>
            </a:r>
            <a:r>
              <a:rPr lang="nl-N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?</a:t>
            </a:r>
          </a:p>
          <a:p>
            <a:pPr marL="0" lv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Hoeveel kaarten in </a:t>
            </a: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?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4305300" algn="l"/>
              </a:tabLst>
            </a:pPr>
            <a:r>
              <a:rPr lang="nl-NL" kern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Welke kleur is de beste keuze?</a:t>
            </a:r>
          </a:p>
          <a:p>
            <a:pPr marL="0" indent="0">
              <a:spcBef>
                <a:spcPct val="0"/>
              </a:spcBef>
              <a:buNone/>
              <a:tabLst>
                <a:tab pos="4305300" algn="l"/>
              </a:tabLst>
            </a:pPr>
            <a:r>
              <a:rPr lang="nl-NL" kern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Wat doe je met de ?</a:t>
            </a:r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z="2800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nl-NL" sz="28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827584" y="1628800"/>
          <a:ext cx="3932237" cy="4154470"/>
        </p:xfrm>
        <a:graphic>
          <a:graphicData uri="http://schemas.openxmlformats.org/drawingml/2006/table">
            <a:tbl>
              <a:tblPr/>
              <a:tblGrid>
                <a:gridCol w="1196181"/>
                <a:gridCol w="1512168"/>
                <a:gridCol w="1223888"/>
              </a:tblGrid>
              <a:tr h="144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 B 8 5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 9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7 6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H V B 6 4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 6 4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 10 2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V 10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 9 5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11760" y="3212976"/>
          <a:ext cx="809625" cy="914400"/>
        </p:xfrm>
        <a:graphic>
          <a:graphicData uri="http://schemas.openxmlformats.org/presentationml/2006/ole">
            <p:oleObj spid="_x0000_s198658" name="Bitmapafbeelding" r:id="rId3" imgW="2142857" imgH="2400635" progId="PBrush">
              <p:embed/>
            </p:oleObj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8424000" y="1331898"/>
            <a:ext cx="7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</a:t>
            </a:r>
            <a:endParaRPr lang="nl-N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424000" y="2092316"/>
            <a:ext cx="7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nl-N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424000" y="2819396"/>
            <a:ext cx="7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nl-N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10800000" flipV="1">
            <a:off x="8424000" y="3554414"/>
            <a:ext cx="7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 !</a:t>
            </a:r>
            <a:endParaRPr lang="nl-N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10800000" flipV="1">
            <a:off x="6429388" y="4630746"/>
            <a:ext cx="227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Toch de  !</a:t>
            </a:r>
            <a:endParaRPr lang="nl-N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 rot="10800000" flipV="1">
            <a:off x="4783832" y="548800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Gewoon ook slagen mee maken!</a:t>
            </a:r>
            <a:endParaRPr lang="nl-N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>
                <a:sym typeface="Symbol" pitchFamily="18" charset="2"/>
              </a:rPr>
              <a:t> scoort beter dan </a:t>
            </a:r>
            <a:endParaRPr lang="nl-NL" dirty="0" smtClean="0"/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mtClean="0"/>
              <a:pPr/>
              <a:t>93</a:t>
            </a:fld>
            <a:endParaRPr lang="nl-NL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827584" y="1628800"/>
          <a:ext cx="3932237" cy="4062414"/>
        </p:xfrm>
        <a:graphic>
          <a:graphicData uri="http://schemas.openxmlformats.org/drawingml/2006/table">
            <a:tbl>
              <a:tblPr/>
              <a:tblGrid>
                <a:gridCol w="1196181"/>
                <a:gridCol w="1512168"/>
                <a:gridCol w="1223888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 B 8 5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 9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7 6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H V B 6 4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 6 4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 10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V 10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 9 5 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11760" y="3212976"/>
          <a:ext cx="809625" cy="916112"/>
        </p:xfrm>
        <a:graphic>
          <a:graphicData uri="http://schemas.openxmlformats.org/presentationml/2006/ole">
            <p:oleObj spid="_x0000_s136194" name="Bitmapafbeelding" r:id="rId3" imgW="2142857" imgH="2400635" progId="PBrush">
              <p:embed/>
            </p:oleObj>
          </a:graphicData>
        </a:graphic>
      </p:graphicFrame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860032" y="1124744"/>
            <a:ext cx="4283968" cy="494349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Stel je maakt met dit spel 8 slagen:</a:t>
            </a:r>
          </a:p>
          <a:p>
            <a:pPr marL="0" lvl="0" indent="0"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 slagen en 5  slagen</a:t>
            </a:r>
          </a:p>
          <a:p>
            <a:pPr marL="0" lvl="0" indent="0">
              <a:buNone/>
            </a:pPr>
            <a:endParaRPr lang="nl-NL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lvl="0" indent="0"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Dat zijn 2 scoreslagen.</a:t>
            </a:r>
          </a:p>
          <a:p>
            <a:pPr lvl="0">
              <a:buNone/>
            </a:pPr>
            <a:endParaRPr lang="nl-NL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lvl="0" indent="0">
              <a:buNone/>
              <a:tabLst>
                <a:tab pos="355600" algn="l"/>
              </a:tabLst>
            </a:pP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Met schoppen troef  levert dat</a:t>
            </a:r>
          </a:p>
          <a:p>
            <a:pPr marL="0" lvl="0" indent="0">
              <a:buNone/>
              <a:tabLst>
                <a:tab pos="355600" algn="l"/>
              </a:tabLst>
            </a:pPr>
            <a:r>
              <a:rPr lang="nl-NL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Met klaveren troef levert dat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24626" y="4676784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60 punten op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441956" y="5620424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maar 40 punten op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SLIM KIEZEN VAN </a:t>
            </a:r>
            <a:br>
              <a:rPr lang="en-US" dirty="0" smtClean="0"/>
            </a:br>
            <a:r>
              <a:rPr lang="en-US" dirty="0" smtClean="0"/>
              <a:t>DE SPEELSOORT</a:t>
            </a:r>
            <a:endParaRPr lang="nl-NL" dirty="0" smtClean="0"/>
          </a:p>
        </p:txBody>
      </p:sp>
      <p:sp>
        <p:nvSpPr>
          <p:cNvPr id="100355" name="Titel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smtClean="0"/>
              <a:t>Les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6"/>
          <p:cNvSpPr>
            <a:spLocks noGrp="1"/>
          </p:cNvSpPr>
          <p:nvPr>
            <p:ph type="title"/>
          </p:nvPr>
        </p:nvSpPr>
        <p:spPr>
          <a:xfrm>
            <a:off x="1500188" y="0"/>
            <a:ext cx="7896348" cy="714375"/>
          </a:xfrm>
        </p:spPr>
        <p:txBody>
          <a:bodyPr/>
          <a:lstStyle/>
          <a:p>
            <a:r>
              <a:rPr lang="nl-NL" dirty="0" smtClean="0"/>
              <a:t>Kiezen, maar niet down gaan!</a:t>
            </a:r>
          </a:p>
        </p:txBody>
      </p:sp>
      <p:sp>
        <p:nvSpPr>
          <p:cNvPr id="5124" name="Tijdelijke aanduiding voor inhoud 8"/>
          <p:cNvSpPr>
            <a:spLocks noGrp="1"/>
          </p:cNvSpPr>
          <p:nvPr>
            <p:ph idx="1"/>
          </p:nvPr>
        </p:nvSpPr>
        <p:spPr>
          <a:xfrm>
            <a:off x="3851920" y="1171102"/>
            <a:ext cx="5292080" cy="5472608"/>
          </a:xfrm>
        </p:spPr>
        <p:txBody>
          <a:bodyPr/>
          <a:lstStyle/>
          <a:p>
            <a:pPr marL="0" indent="0">
              <a:spcAft>
                <a:spcPts val="1800"/>
              </a:spcAft>
              <a:buFont typeface="Wingdings" pitchFamily="2" charset="2"/>
              <a:buNone/>
              <a:tabLst>
                <a:tab pos="4305300" algn="l"/>
              </a:tabLst>
            </a:pPr>
            <a:r>
              <a:rPr lang="nl-NL" dirty="0" smtClean="0"/>
              <a:t>Welke speelsoort zou je kiezen? </a:t>
            </a:r>
          </a:p>
          <a:p>
            <a:pPr marL="0" indent="0">
              <a:spcAft>
                <a:spcPts val="1800"/>
              </a:spcAft>
              <a:buFont typeface="Wingdings" pitchFamily="2" charset="2"/>
              <a:buNone/>
              <a:tabLst>
                <a:tab pos="4305300" algn="l"/>
              </a:tabLst>
            </a:pPr>
            <a:r>
              <a:rPr lang="nl-NL" dirty="0" smtClean="0"/>
              <a:t>Zit er een risico aan de speelsoort van je keuze?</a:t>
            </a:r>
          </a:p>
          <a:p>
            <a:pPr marL="0" indent="0">
              <a:spcAft>
                <a:spcPts val="1800"/>
              </a:spcAft>
              <a:buFont typeface="Wingdings" pitchFamily="2" charset="2"/>
              <a:buNone/>
              <a:tabLst>
                <a:tab pos="4305300" algn="l"/>
              </a:tabLst>
            </a:pPr>
            <a:r>
              <a:rPr lang="nl-NL" dirty="0" smtClean="0"/>
              <a:t>Waar zit hier het minste risico:</a:t>
            </a:r>
          </a:p>
          <a:p>
            <a:pPr marL="0" lv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Lange</a:t>
            </a:r>
            <a:r>
              <a:rPr lang="nl-NL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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kleur, vaak introeven!</a:t>
            </a:r>
          </a:p>
          <a:p>
            <a:pPr marL="0" lv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Je maakt vaak extra slagen met een lange kleur en soms kan je aftroeven voor nog extra slagen!</a:t>
            </a:r>
            <a:endParaRPr lang="nl-NL" dirty="0" smtClean="0">
              <a:cs typeface="Times New Roman" pitchFamily="18" charset="0"/>
            </a:endParaRPr>
          </a:p>
          <a:p>
            <a:pPr marL="0" indent="0">
              <a:spcAft>
                <a:spcPts val="1800"/>
              </a:spcAft>
              <a:buFont typeface="Wingdings" pitchFamily="2" charset="2"/>
              <a:buNone/>
              <a:tabLst>
                <a:tab pos="4305300" algn="l"/>
              </a:tabLst>
            </a:pPr>
            <a:r>
              <a:rPr lang="nl-NL" dirty="0" smtClean="0"/>
              <a:t>	</a:t>
            </a:r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mtClean="0"/>
              <a:pPr/>
              <a:t>95</a:t>
            </a:fld>
            <a:endParaRPr lang="nl-NL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043608" y="1628800"/>
          <a:ext cx="2592287" cy="4062414"/>
        </p:xfrm>
        <a:graphic>
          <a:graphicData uri="http://schemas.openxmlformats.org/drawingml/2006/table">
            <a:tbl>
              <a:tblPr/>
              <a:tblGrid>
                <a:gridCol w="576064"/>
                <a:gridCol w="1442591"/>
                <a:gridCol w="57363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43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B86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H975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A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H83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HV73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AVB108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V74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04987" y="3140968"/>
          <a:ext cx="809625" cy="988120"/>
        </p:xfrm>
        <a:graphic>
          <a:graphicData uri="http://schemas.openxmlformats.org/presentationml/2006/ole">
            <p:oleObj spid="_x0000_s5122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1043608" y="1628800"/>
          <a:ext cx="2592287" cy="4062414"/>
        </p:xfrm>
        <a:graphic>
          <a:graphicData uri="http://schemas.openxmlformats.org/drawingml/2006/table">
            <a:tbl>
              <a:tblPr/>
              <a:tblGrid>
                <a:gridCol w="576064"/>
                <a:gridCol w="1442591"/>
                <a:gridCol w="57363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43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B86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H975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A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H83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HV73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AVB108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V74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 een slechte kleur…..</a:t>
            </a:r>
          </a:p>
        </p:txBody>
      </p:sp>
      <p:sp>
        <p:nvSpPr>
          <p:cNvPr id="5124" name="Tijdelijke aanduiding voor inhoud 8"/>
          <p:cNvSpPr>
            <a:spLocks noGrp="1"/>
          </p:cNvSpPr>
          <p:nvPr>
            <p:ph idx="1"/>
          </p:nvPr>
        </p:nvSpPr>
        <p:spPr>
          <a:xfrm>
            <a:off x="3851920" y="1000108"/>
            <a:ext cx="5292080" cy="4733148"/>
          </a:xfrm>
        </p:spPr>
        <p:txBody>
          <a:bodyPr/>
          <a:lstStyle/>
          <a:p>
            <a:pPr marL="0" indent="0">
              <a:spcAft>
                <a:spcPts val="1800"/>
              </a:spcAft>
              <a:buFont typeface="Wingdings" pitchFamily="2" charset="2"/>
              <a:buNone/>
              <a:tabLst>
                <a:tab pos="4305300" algn="l"/>
              </a:tabLst>
            </a:pPr>
            <a:r>
              <a:rPr lang="nl-NL" dirty="0" smtClean="0"/>
              <a:t>Kun je met dit spel ook SA spelen voor meer punten?</a:t>
            </a:r>
          </a:p>
          <a:p>
            <a:pPr mar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/>
              <a:t>De tegenstanders gaan dan hun lange …  kleur spelen </a:t>
            </a:r>
          </a:p>
          <a:p>
            <a:pPr mar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De tegenstanders hebben </a:t>
            </a:r>
            <a:br>
              <a:rPr lang="nl-NL" dirty="0" smtClean="0">
                <a:cs typeface="Times New Roman" pitchFamily="18" charset="0"/>
                <a:sym typeface="Symbol" pitchFamily="18" charset="2"/>
              </a:rPr>
            </a:br>
            <a:r>
              <a:rPr lang="nl-NL" dirty="0" smtClean="0">
                <a:cs typeface="Times New Roman" pitchFamily="18" charset="0"/>
                <a:sym typeface="Symbol" pitchFamily="18" charset="2"/>
              </a:rPr>
              <a:t>10 </a:t>
            </a:r>
            <a:r>
              <a:rPr lang="nl-NL" dirty="0" smtClean="0">
                <a:latin typeface="Verdana" pitchFamily="34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nl-NL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kaarten samen!</a:t>
            </a:r>
          </a:p>
          <a:p>
            <a:pPr marL="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/>
              <a:t>Je kunt een aanval in de </a:t>
            </a:r>
            <a:r>
              <a:rPr lang="nl-NL" dirty="0" smtClean="0">
                <a:latin typeface="Verdana" pitchFamily="34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niet stoppen: je hebt geen plaatjes</a:t>
            </a:r>
            <a:endParaRPr lang="nl-NL" dirty="0" smtClean="0"/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mtClean="0"/>
              <a:pPr/>
              <a:t>96</a:t>
            </a:fld>
            <a:endParaRPr lang="nl-NL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04987" y="3140968"/>
          <a:ext cx="809625" cy="988120"/>
        </p:xfrm>
        <a:graphic>
          <a:graphicData uri="http://schemas.openxmlformats.org/presentationml/2006/ole">
            <p:oleObj spid="_x0000_s199682" name="Bitmapafbeelding" r:id="rId3" imgW="2142857" imgH="2400635" progId="PBrush">
              <p:embed/>
            </p:oleObj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571604" y="5805264"/>
            <a:ext cx="775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Als je een kleur niet kunt verdedigen</a:t>
            </a:r>
            <a:br>
              <a:rPr lang="nl-NL" sz="2800" dirty="0" smtClean="0">
                <a:solidFill>
                  <a:srgbClr val="000099"/>
                </a:solidFill>
              </a:rPr>
            </a:br>
            <a:r>
              <a:rPr lang="nl-NL" sz="2800" dirty="0" smtClean="0">
                <a:solidFill>
                  <a:srgbClr val="000099"/>
                </a:solidFill>
              </a:rPr>
              <a:t>dan noemen we die kleur </a:t>
            </a:r>
            <a:r>
              <a:rPr lang="nl-NL" sz="2800" b="1" dirty="0" smtClean="0">
                <a:solidFill>
                  <a:srgbClr val="000099"/>
                </a:solidFill>
              </a:rPr>
              <a:t>LEK!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215338" y="141277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Nee!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76802" y="2767008"/>
            <a:ext cx="428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</a:t>
            </a:r>
            <a:endParaRPr lang="nl-NL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9" grpId="0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6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Met een lekke kleur: geen SA spel</a:t>
            </a:r>
          </a:p>
        </p:txBody>
      </p:sp>
      <p:sp>
        <p:nvSpPr>
          <p:cNvPr id="5124" name="Tijdelijke aanduiding voor inhoud 8"/>
          <p:cNvSpPr>
            <a:spLocks noGrp="1"/>
          </p:cNvSpPr>
          <p:nvPr>
            <p:ph idx="1"/>
          </p:nvPr>
        </p:nvSpPr>
        <p:spPr>
          <a:xfrm>
            <a:off x="3384000" y="1098000"/>
            <a:ext cx="5760000" cy="5760000"/>
          </a:xfrm>
        </p:spPr>
        <p:txBody>
          <a:bodyPr/>
          <a:lstStyle/>
          <a:p>
            <a:pPr marL="36195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/>
              <a:t>Bij dit spel is je </a:t>
            </a:r>
            <a:r>
              <a:rPr lang="nl-NL" dirty="0" smtClean="0">
                <a:latin typeface="Verdana" pitchFamily="34" charset="0"/>
                <a:cs typeface="Times New Roman" pitchFamily="18" charset="0"/>
                <a:sym typeface="Symbol" pitchFamily="18" charset="2"/>
              </a:rPr>
              <a:t> </a:t>
            </a:r>
            <a:r>
              <a:rPr lang="nl-NL" dirty="0" smtClean="0"/>
              <a:t>kleur LEK.</a:t>
            </a:r>
          </a:p>
          <a:p>
            <a:pPr marL="36195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/>
              <a:t>De tegenstanders mogen uitkomen. Ze gaan dan hun lange </a:t>
            </a:r>
            <a:r>
              <a:rPr lang="nl-NL" dirty="0" smtClean="0">
                <a:latin typeface="Verdana" pitchFamily="34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kleur spelen !</a:t>
            </a:r>
            <a:endParaRPr lang="nl-NL" dirty="0" smtClean="0"/>
          </a:p>
          <a:p>
            <a:pPr marL="36195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/>
              <a:t>Je kunt wel SA spelen als je overal genoeg verdediging hebt</a:t>
            </a:r>
            <a:endParaRPr lang="nl-NL" dirty="0" smtClean="0">
              <a:cs typeface="Times New Roman" pitchFamily="18" charset="0"/>
              <a:sym typeface="Symbol" pitchFamily="18" charset="2"/>
            </a:endParaRPr>
          </a:p>
          <a:p>
            <a:pPr marL="361950" indent="0">
              <a:spcAft>
                <a:spcPts val="1800"/>
              </a:spcAft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Van alle kleuren minstens 1 plaatje en nog liever 2.</a:t>
            </a:r>
            <a:endParaRPr lang="nl-NL" dirty="0" smtClean="0"/>
          </a:p>
        </p:txBody>
      </p:sp>
      <p:sp>
        <p:nvSpPr>
          <p:cNvPr id="5125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55D04-478F-4639-8A9D-731321B6990E}" type="slidenum">
              <a:rPr lang="nl-NL" smtClean="0"/>
              <a:pPr/>
              <a:t>97</a:t>
            </a:fld>
            <a:endParaRPr lang="nl-NL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043608" y="1628800"/>
          <a:ext cx="2592287" cy="4062414"/>
        </p:xfrm>
        <a:graphic>
          <a:graphicData uri="http://schemas.openxmlformats.org/drawingml/2006/table">
            <a:tbl>
              <a:tblPr/>
              <a:tblGrid>
                <a:gridCol w="576064"/>
                <a:gridCol w="1442591"/>
                <a:gridCol w="57363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43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B86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H975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A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H83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HV73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AVB108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V74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04987" y="3140968"/>
          <a:ext cx="809625" cy="988120"/>
        </p:xfrm>
        <a:graphic>
          <a:graphicData uri="http://schemas.openxmlformats.org/presentationml/2006/ole">
            <p:oleObj spid="_x0000_s200706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043608" y="1628800"/>
          <a:ext cx="2592287" cy="4062414"/>
        </p:xfrm>
        <a:graphic>
          <a:graphicData uri="http://schemas.openxmlformats.org/drawingml/2006/table">
            <a:tbl>
              <a:tblPr/>
              <a:tblGrid>
                <a:gridCol w="576064"/>
                <a:gridCol w="1442591"/>
                <a:gridCol w="57363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H43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B64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V975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A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H8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A7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AH8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HB108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7432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" name="Titel 6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714375"/>
          </a:xfrm>
        </p:spPr>
        <p:txBody>
          <a:bodyPr/>
          <a:lstStyle/>
          <a:p>
            <a:r>
              <a:rPr lang="nl-NL" dirty="0" smtClean="0"/>
              <a:t>Liever SA dan een lage troefkleur</a:t>
            </a:r>
          </a:p>
        </p:txBody>
      </p:sp>
      <p:sp>
        <p:nvSpPr>
          <p:cNvPr id="6149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7D9C03-61C8-4FE8-B13D-A94E95A0FF1C}" type="slidenum">
              <a:rPr lang="nl-NL" smtClean="0"/>
              <a:pPr/>
              <a:t>98</a:t>
            </a:fld>
            <a:endParaRPr lang="nl-NL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04987" y="3162298"/>
          <a:ext cx="809625" cy="914400"/>
        </p:xfrm>
        <a:graphic>
          <a:graphicData uri="http://schemas.openxmlformats.org/presentationml/2006/ole">
            <p:oleObj spid="_x0000_s6146" name="Bitmapafbeelding" r:id="rId3" imgW="2142857" imgH="2400635" progId="PBrush">
              <p:embed/>
            </p:oleObj>
          </a:graphicData>
        </a:graphic>
      </p:graphicFrame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384000" y="1098000"/>
            <a:ext cx="5760000" cy="5760000"/>
          </a:xfrm>
        </p:spPr>
        <p:txBody>
          <a:bodyPr/>
          <a:lstStyle/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Welke troefkleur kun je kiezen als je zuid bent?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Is dit een hoge of lage kleur?</a:t>
            </a:r>
          </a:p>
          <a:p>
            <a:pPr marL="361950" indent="0">
              <a:buNone/>
              <a:tabLst>
                <a:tab pos="4305300" algn="l"/>
              </a:tabLst>
            </a:pPr>
            <a:endParaRPr lang="nl-NL" dirty="0" smtClean="0"/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Is er een kleur lek?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lang="nl-NL" dirty="0" smtClean="0"/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Kun je dan ook SA kiezen?</a:t>
            </a:r>
          </a:p>
          <a:p>
            <a:pPr marL="361950" indent="0">
              <a:buNone/>
              <a:tabLst>
                <a:tab pos="4305300" algn="l"/>
              </a:tabLst>
            </a:pPr>
            <a:endParaRPr lang="nl-NL" dirty="0" smtClean="0"/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9 slagen maken met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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=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10 slagen maken met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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=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9 slagen met SA  =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702600" y="16621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 </a:t>
            </a:r>
            <a:r>
              <a:rPr lang="nl-NL" sz="2800" b="1" dirty="0" smtClean="0">
                <a:solidFill>
                  <a:srgbClr val="000099"/>
                </a:solidFill>
                <a:latin typeface="+mj-lt"/>
                <a:cs typeface="Times New Roman" pitchFamily="18" charset="0"/>
                <a:sym typeface="Symbol" pitchFamily="18" charset="2"/>
              </a:rPr>
              <a:t>troef</a:t>
            </a:r>
            <a:endParaRPr lang="nl-NL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064000" y="3252786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</a:rPr>
              <a:t>Nee!</a:t>
            </a:r>
            <a:endParaRPr lang="nl-NL" sz="2800" b="1" dirty="0">
              <a:solidFill>
                <a:srgbClr val="000099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064000" y="3714752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</a:rPr>
              <a:t>Ja!</a:t>
            </a:r>
            <a:endParaRPr lang="nl-NL" sz="2800" b="1" dirty="0">
              <a:solidFill>
                <a:srgbClr val="000099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519876" y="21723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u="sng" dirty="0" smtClean="0">
                <a:solidFill>
                  <a:srgbClr val="000099"/>
                </a:solidFill>
              </a:rPr>
              <a:t>lage</a:t>
            </a:r>
            <a:endParaRPr lang="nl-NL" sz="2800" b="1" u="sng" dirty="0">
              <a:solidFill>
                <a:srgbClr val="000099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846748" y="4705359"/>
            <a:ext cx="115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110 p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989592" y="5224475"/>
            <a:ext cx="115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</a:rPr>
              <a:t>130 p</a:t>
            </a:r>
            <a:endParaRPr lang="nl-NL" sz="2800" dirty="0">
              <a:solidFill>
                <a:srgbClr val="000099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89492" y="572454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</a:rPr>
              <a:t>140 p </a:t>
            </a:r>
            <a:endParaRPr lang="nl-NL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1041494" y="1643077"/>
          <a:ext cx="2592287" cy="4062414"/>
        </p:xfrm>
        <a:graphic>
          <a:graphicData uri="http://schemas.openxmlformats.org/drawingml/2006/table">
            <a:tbl>
              <a:tblPr/>
              <a:tblGrid>
                <a:gridCol w="576064"/>
                <a:gridCol w="1442591"/>
                <a:gridCol w="57363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H43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B964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¨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V975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 A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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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ª"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A7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Symbol" pitchFamily="18" charset="2"/>
                        <a:buChar char="©"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AHV8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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HB8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sym typeface="Symbol" pitchFamily="18" charset="2"/>
                        </a:rPr>
                        <a:t>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7432</a:t>
                      </a:r>
                      <a:endParaRPr kumimoji="0" 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9800" marR="29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" name="Titel 6"/>
          <p:cNvSpPr>
            <a:spLocks noGrp="1"/>
          </p:cNvSpPr>
          <p:nvPr>
            <p:ph type="title"/>
          </p:nvPr>
        </p:nvSpPr>
        <p:spPr>
          <a:xfrm>
            <a:off x="1500188" y="0"/>
            <a:ext cx="7968356" cy="714375"/>
          </a:xfrm>
        </p:spPr>
        <p:txBody>
          <a:bodyPr/>
          <a:lstStyle/>
          <a:p>
            <a:r>
              <a:rPr lang="nl-NL" dirty="0" smtClean="0"/>
              <a:t>Liever een hoge troefkleur dan SA</a:t>
            </a:r>
          </a:p>
        </p:txBody>
      </p:sp>
      <p:sp>
        <p:nvSpPr>
          <p:cNvPr id="6149" name="Tijdelijke aanduiding voor dia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7D9C03-61C8-4FE8-B13D-A94E95A0FF1C}" type="slidenum">
              <a:rPr lang="nl-NL" smtClean="0"/>
              <a:pPr/>
              <a:t>99</a:t>
            </a:fld>
            <a:endParaRPr lang="nl-NL" smtClean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384000" y="1098000"/>
            <a:ext cx="5760000" cy="5760000"/>
          </a:xfrm>
        </p:spPr>
        <p:txBody>
          <a:bodyPr/>
          <a:lstStyle/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Welke troefkleur kun je kiezen als je zuid bent?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Is dit een hoge of lage kleur?</a:t>
            </a:r>
          </a:p>
          <a:p>
            <a:pPr marL="361950" indent="0">
              <a:buNone/>
              <a:tabLst>
                <a:tab pos="4305300" algn="l"/>
              </a:tabLst>
            </a:pPr>
            <a:endParaRPr lang="nl-NL" dirty="0" smtClean="0"/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Is er een kleur lek?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lang="nl-NL" dirty="0" smtClean="0"/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Kun je dan ook SA kiezen?</a:t>
            </a:r>
          </a:p>
          <a:p>
            <a:pPr marL="361950" indent="0">
              <a:buNone/>
              <a:tabLst>
                <a:tab pos="4305300" algn="l"/>
              </a:tabLst>
            </a:pPr>
            <a:endParaRPr lang="nl-NL" dirty="0" smtClean="0"/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9 slagen maken met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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= 140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>
                <a:cs typeface="Times New Roman" pitchFamily="18" charset="0"/>
                <a:sym typeface="Symbol" pitchFamily="18" charset="2"/>
              </a:rPr>
              <a:t>9 slagen met SA = 150</a:t>
            </a:r>
          </a:p>
          <a:p>
            <a:pPr marL="361950" indent="0">
              <a:buNone/>
              <a:tabLst>
                <a:tab pos="4305300" algn="l"/>
              </a:tabLst>
            </a:pPr>
            <a:r>
              <a:rPr lang="nl-NL" dirty="0" smtClean="0"/>
              <a:t>10 slagen maken met </a:t>
            </a:r>
            <a:r>
              <a:rPr lang="nl-NL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 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= </a:t>
            </a:r>
            <a:r>
              <a:rPr lang="nl-NL" b="1" dirty="0" smtClean="0">
                <a:cs typeface="Times New Roman" pitchFamily="18" charset="0"/>
                <a:sym typeface="Symbol" pitchFamily="18" charset="2"/>
              </a:rPr>
              <a:t>170</a:t>
            </a:r>
          </a:p>
          <a:p>
            <a:pPr marL="361950" indent="0">
              <a:buNone/>
              <a:tabLst>
                <a:tab pos="4305300" algn="l"/>
              </a:tabLst>
            </a:pP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702600" y="165257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 </a:t>
            </a:r>
            <a:r>
              <a:rPr lang="nl-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troef</a:t>
            </a:r>
            <a:endParaRPr lang="nl-NL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064000" y="3248024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Nee!</a:t>
            </a:r>
            <a:endParaRPr lang="nl-NL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064000" y="3719515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Ja!</a:t>
            </a:r>
            <a:endParaRPr lang="nl-NL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117209" y="2172350"/>
            <a:ext cx="128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u="sng" dirty="0" smtClean="0">
                <a:latin typeface="Arial" pitchFamily="34" charset="0"/>
                <a:cs typeface="Arial" pitchFamily="34" charset="0"/>
              </a:rPr>
              <a:t>hoge</a:t>
            </a:r>
            <a:endParaRPr lang="nl-NL" sz="28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1731" name="Object 2"/>
          <p:cNvGraphicFramePr>
            <a:graphicFrameLocks noChangeAspect="1"/>
          </p:cNvGraphicFramePr>
          <p:nvPr/>
        </p:nvGraphicFramePr>
        <p:xfrm>
          <a:off x="1905000" y="3162300"/>
          <a:ext cx="809625" cy="914400"/>
        </p:xfrm>
        <a:graphic>
          <a:graphicData uri="http://schemas.openxmlformats.org/presentationml/2006/ole">
            <p:oleObj spid="_x0000_s201731" name="Bitmapafbeelding" r:id="rId3" imgW="2142857" imgH="240063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Capsules">
  <a:themeElements>
    <a:clrScheme name="Aangepast 3">
      <a:dk1>
        <a:srgbClr val="1A3361"/>
      </a:dk1>
      <a:lt1>
        <a:srgbClr val="FFFF00"/>
      </a:lt1>
      <a:dk2>
        <a:srgbClr val="FE8637"/>
      </a:dk2>
      <a:lt2>
        <a:srgbClr val="FFFFFF"/>
      </a:lt2>
      <a:accent1>
        <a:srgbClr val="FE8637"/>
      </a:accent1>
      <a:accent2>
        <a:srgbClr val="244582"/>
      </a:accent2>
      <a:accent3>
        <a:srgbClr val="B32C16"/>
      </a:accent3>
      <a:accent4>
        <a:srgbClr val="FE8637"/>
      </a:accent4>
      <a:accent5>
        <a:srgbClr val="AEBAD5"/>
      </a:accent5>
      <a:accent6>
        <a:srgbClr val="777C84"/>
      </a:accent6>
      <a:hlink>
        <a:srgbClr val="FE8637"/>
      </a:hlink>
      <a:folHlink>
        <a:srgbClr val="3B435B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400D4CA6CC746A019B66060A2C40C" ma:contentTypeVersion="4" ma:contentTypeDescription="Een nieuw document maken." ma:contentTypeScope="" ma:versionID="956687f63fd07cbe491eea1e7af18eeb">
  <xsd:schema xmlns:xsd="http://www.w3.org/2001/XMLSchema" xmlns:xs="http://www.w3.org/2001/XMLSchema" xmlns:p="http://schemas.microsoft.com/office/2006/metadata/properties" xmlns:ns2="bc2a23f5-1121-4e33-afe0-1ed9a1aac52d" xmlns:ns3="981d00cb-e561-4dbf-89b5-d7c5bc53307b" targetNamespace="http://schemas.microsoft.com/office/2006/metadata/properties" ma:root="true" ma:fieldsID="6216a183a874089ce03c61a505ce2097" ns2:_="" ns3:_="">
    <xsd:import namespace="bc2a23f5-1121-4e33-afe0-1ed9a1aac52d"/>
    <xsd:import namespace="981d00cb-e561-4dbf-89b5-d7c5bc5330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a23f5-1121-4e33-afe0-1ed9a1aac5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d00cb-e561-4dbf-89b5-d7c5bc533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439F44-800B-4AC1-BA74-15C4396DDEFE}"/>
</file>

<file path=customXml/itemProps2.xml><?xml version="1.0" encoding="utf-8"?>
<ds:datastoreItem xmlns:ds="http://schemas.openxmlformats.org/officeDocument/2006/customXml" ds:itemID="{BDA7E603-377C-42C6-9333-BDC53A4A8DB0}"/>
</file>

<file path=customXml/itemProps3.xml><?xml version="1.0" encoding="utf-8"?>
<ds:datastoreItem xmlns:ds="http://schemas.openxmlformats.org/officeDocument/2006/customXml" ds:itemID="{1E9B3D2B-E627-4210-975C-7E61561E03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6368</Words>
  <Application>Microsoft Office PowerPoint</Application>
  <PresentationFormat>Diavoorstelling (4:3)</PresentationFormat>
  <Paragraphs>3102</Paragraphs>
  <Slides>130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130</vt:i4>
      </vt:variant>
    </vt:vector>
  </HeadingPairs>
  <TitlesOfParts>
    <vt:vector size="132" baseType="lpstr">
      <vt:lpstr>Capsules</vt:lpstr>
      <vt:lpstr>Bitmapafbeelding</vt:lpstr>
      <vt:lpstr>Minibridge</vt:lpstr>
      <vt:lpstr>Les 1A</vt:lpstr>
      <vt:lpstr>Kleuren</vt:lpstr>
      <vt:lpstr>Kaartvolgorde</vt:lpstr>
      <vt:lpstr>Delen</vt:lpstr>
      <vt:lpstr>1e slag spelen</vt:lpstr>
      <vt:lpstr>Slag dichtleggen</vt:lpstr>
      <vt:lpstr>Deel meer kaarten uit</vt:lpstr>
      <vt:lpstr>Volgende slagen</vt:lpstr>
      <vt:lpstr>Met meer kleuren spelen</vt:lpstr>
      <vt:lpstr>Met meer kleuren spelen</vt:lpstr>
      <vt:lpstr>Meer kaarten en kleuren</vt:lpstr>
      <vt:lpstr>Sorteren van kaarten en kleuren</vt:lpstr>
      <vt:lpstr>Netjes gesorteerd</vt:lpstr>
      <vt:lpstr>Les 1B</vt:lpstr>
      <vt:lpstr>Teamsport</vt:lpstr>
      <vt:lpstr>Samen slagen maken</vt:lpstr>
      <vt:lpstr>Samen slagen maken</vt:lpstr>
      <vt:lpstr>Einde van een spel</vt:lpstr>
      <vt:lpstr>Les 2A</vt:lpstr>
      <vt:lpstr>Lange kleur van een speler</vt:lpstr>
      <vt:lpstr>Lange kleur van een speler</vt:lpstr>
      <vt:lpstr>Lange kleur van een paar</vt:lpstr>
      <vt:lpstr>Lange kleur van een speler</vt:lpstr>
      <vt:lpstr>Lange kleur van een speler</vt:lpstr>
      <vt:lpstr>Samenwerken met lange kleuren</vt:lpstr>
      <vt:lpstr>Meer slagen met lange kleuren</vt:lpstr>
      <vt:lpstr>Meer slagen met lange kleuren</vt:lpstr>
      <vt:lpstr>Bridgen is memory spelen</vt:lpstr>
      <vt:lpstr>Tafelpuzzel B 2.1 (facultatief)</vt:lpstr>
      <vt:lpstr>Tafelpuzzel B 2.2 (facultatief)</vt:lpstr>
      <vt:lpstr>Les 2B</vt:lpstr>
      <vt:lpstr>Uitkomen is belangrijk!</vt:lpstr>
      <vt:lpstr>Uitkomen is een belangrijke keuze</vt:lpstr>
      <vt:lpstr>Een serie is een mooie uitkomst</vt:lpstr>
      <vt:lpstr>Start met een serie als je die hebt</vt:lpstr>
      <vt:lpstr>Speel de hoge kaarten weg</vt:lpstr>
      <vt:lpstr>Uitkomstafspraak 1</vt:lpstr>
      <vt:lpstr>Geen serie, wel een mooie kaart.</vt:lpstr>
      <vt:lpstr>Geen serie in de lange kleur</vt:lpstr>
      <vt:lpstr>Uitkomstafspraak 2</vt:lpstr>
      <vt:lpstr>Met welke kaart kom je uit? 3</vt:lpstr>
      <vt:lpstr>Uitkomstafspraak 3</vt:lpstr>
      <vt:lpstr>Uitkomstafspraken 1, 2 en 3!</vt:lpstr>
      <vt:lpstr>Kleur van je partner onthouden</vt:lpstr>
      <vt:lpstr>Uitkomst: samenwerken als wapen</vt:lpstr>
      <vt:lpstr>Les 3</vt:lpstr>
      <vt:lpstr>Aantal te maken slagen</vt:lpstr>
      <vt:lpstr>Score uitrekenen</vt:lpstr>
      <vt:lpstr>Scorekaart 1</vt:lpstr>
      <vt:lpstr>Scorekaart 1</vt:lpstr>
      <vt:lpstr>Scorekaart 1</vt:lpstr>
      <vt:lpstr>Les 4</vt:lpstr>
      <vt:lpstr>Plaatjespunten</vt:lpstr>
      <vt:lpstr>Hoeveel plaatjespunten tel je?</vt:lpstr>
      <vt:lpstr>Tellen plaatjespunten</vt:lpstr>
      <vt:lpstr>Spelen of tegenspelen?</vt:lpstr>
      <vt:lpstr>Leider en dummy</vt:lpstr>
      <vt:lpstr>Dummy legt kaarten op tafel</vt:lpstr>
      <vt:lpstr>Aantal te maken slagen</vt:lpstr>
      <vt:lpstr>Tegenstander mag uitkomst kiezen</vt:lpstr>
      <vt:lpstr>Doel van de Leider</vt:lpstr>
      <vt:lpstr>Contract halen = punten scoren</vt:lpstr>
      <vt:lpstr>Scoreberekening</vt:lpstr>
      <vt:lpstr>Scorekaart 1</vt:lpstr>
      <vt:lpstr>Voorbeelden</vt:lpstr>
      <vt:lpstr>Samenvatting</vt:lpstr>
      <vt:lpstr>Samenvatting</vt:lpstr>
      <vt:lpstr>Les 5a</vt:lpstr>
      <vt:lpstr>Troef</vt:lpstr>
      <vt:lpstr>Troef tijdens het spelen</vt:lpstr>
      <vt:lpstr>Wie wint de slag?</vt:lpstr>
      <vt:lpstr>Bekennen moet!</vt:lpstr>
      <vt:lpstr>Les 5b</vt:lpstr>
      <vt:lpstr>Scorekaart met troef</vt:lpstr>
      <vt:lpstr>Wanneer maak je een kleur troef</vt:lpstr>
      <vt:lpstr>Troef kiezen is niet verplicht</vt:lpstr>
      <vt:lpstr>Speeltips voor de leider</vt:lpstr>
      <vt:lpstr>Scorekaart 2</vt:lpstr>
      <vt:lpstr>Scorekaart 2</vt:lpstr>
      <vt:lpstr>Les 6a</vt:lpstr>
      <vt:lpstr>Bonuspunten bij halen contract</vt:lpstr>
      <vt:lpstr>Scorepunten</vt:lpstr>
      <vt:lpstr>Les 6b</vt:lpstr>
      <vt:lpstr>Eerst score van Leider invullen</vt:lpstr>
      <vt:lpstr>Eerst score van Leider invullen</vt:lpstr>
      <vt:lpstr>Les 7</vt:lpstr>
      <vt:lpstr>Scorekaart 4</vt:lpstr>
      <vt:lpstr>Scoreverschillen speelsoorten</vt:lpstr>
      <vt:lpstr>Goed kiezen is beter scoren</vt:lpstr>
      <vt:lpstr>Slim kiezen van de speelsoort</vt:lpstr>
      <vt:lpstr>Slim kiezen van de speelsoort</vt:lpstr>
      <vt:lpstr>  scoort beter dan </vt:lpstr>
      <vt:lpstr>Les 8</vt:lpstr>
      <vt:lpstr>Kiezen, maar niet down gaan!</vt:lpstr>
      <vt:lpstr>Met een slechte kleur…..</vt:lpstr>
      <vt:lpstr>Met een lekke kleur: geen SA spel</vt:lpstr>
      <vt:lpstr>Liever SA dan een lage troefkleur</vt:lpstr>
      <vt:lpstr>Liever een hoge troefkleur dan SA</vt:lpstr>
      <vt:lpstr>Liever een hoge troefkleur dan SA</vt:lpstr>
      <vt:lpstr>Slim kiezen van de speelsoort</vt:lpstr>
      <vt:lpstr>Welke speelsoort kies je?</vt:lpstr>
      <vt:lpstr>Slim kiezen</vt:lpstr>
      <vt:lpstr>Rekenvoorbeeld: vul verder in </vt:lpstr>
      <vt:lpstr>Rekenvoorbeeld: antwoorden</vt:lpstr>
      <vt:lpstr>Les 9a</vt:lpstr>
      <vt:lpstr>Meer punten scoren!</vt:lpstr>
      <vt:lpstr>Manche</vt:lpstr>
      <vt:lpstr>Manche invuloefeningen</vt:lpstr>
      <vt:lpstr>Invuloefening 1</vt:lpstr>
      <vt:lpstr>Invuloefening 1 (nakijken)</vt:lpstr>
      <vt:lpstr>Invuloefening 2</vt:lpstr>
      <vt:lpstr>Invuloefening 2 (nakijken)</vt:lpstr>
      <vt:lpstr>Invuloefening 3: Manche kiezen</vt:lpstr>
      <vt:lpstr>Invuloefening 3: Manche spelen</vt:lpstr>
      <vt:lpstr>Invuloefening 3 (nakijken)</vt:lpstr>
      <vt:lpstr>Deelscore of manche</vt:lpstr>
      <vt:lpstr>Invuloefening 4: Manche slagen</vt:lpstr>
      <vt:lpstr>Invuloefening 4 (nakijken)</vt:lpstr>
      <vt:lpstr>Een manche spelen</vt:lpstr>
      <vt:lpstr>Kiezen om de manche te spelen</vt:lpstr>
      <vt:lpstr>Kiezen voor het juiste contract</vt:lpstr>
      <vt:lpstr>Verschillen in manchecontracten</vt:lpstr>
      <vt:lpstr>Samenvatting: voor het spelen</vt:lpstr>
      <vt:lpstr>Les 9b</vt:lpstr>
      <vt:lpstr>Einduitslag berekenen</vt:lpstr>
      <vt:lpstr>Een goede score op een spel</vt:lpstr>
      <vt:lpstr>Wedstrijdpunten toekennen</vt:lpstr>
      <vt:lpstr>Alle punten worden opgeteld</vt:lpstr>
      <vt:lpstr>We zijn klaar met de basis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Mini-bridge 1</dc:title>
  <dc:creator>Wester</dc:creator>
  <cp:lastModifiedBy>dieuwke</cp:lastModifiedBy>
  <cp:revision>261</cp:revision>
  <dcterms:created xsi:type="dcterms:W3CDTF">2009-02-07T12:23:49Z</dcterms:created>
  <dcterms:modified xsi:type="dcterms:W3CDTF">2015-02-25T12:34:42Z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0x0101006A2400D4CA6CC746A019B66060A2C40C</vt:lpwstr>
  </property>
</Properties>
</file>